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5143500" cx="9144000"/>
  <p:notesSz cx="51435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" name="Google Shape;3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8" name="Google Shape;32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7" name="Google Shape;34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30.png"/><Relationship Id="rId5" Type="http://schemas.openxmlformats.org/officeDocument/2006/relationships/image" Target="../media/image6.png"/><Relationship Id="rId6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25.png"/><Relationship Id="rId5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6.png"/><Relationship Id="rId5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26.png"/><Relationship Id="rId5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29.png"/><Relationship Id="rId7" Type="http://schemas.openxmlformats.org/officeDocument/2006/relationships/image" Target="../media/image26.png"/><Relationship Id="rId8" Type="http://schemas.openxmlformats.org/officeDocument/2006/relationships/image" Target="../media/image2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3A2D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6858000" y="-1097280"/>
            <a:ext cx="4114800" cy="4114800"/>
          </a:xfrm>
          <a:prstGeom prst="ellipse">
            <a:avLst/>
          </a:prstGeom>
          <a:solidFill>
            <a:srgbClr val="2D6A4F">
              <a:alpha val="40000"/>
            </a:srgbClr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7498080" y="-457200"/>
            <a:ext cx="2743200" cy="2743200"/>
          </a:xfrm>
          <a:prstGeom prst="ellipse">
            <a:avLst/>
          </a:prstGeom>
          <a:solidFill>
            <a:srgbClr val="74C69D">
              <a:alpha val="25098"/>
            </a:srgbClr>
          </a:solidFill>
          <a:ln cap="flat" cmpd="sng" w="12700">
            <a:solidFill>
              <a:srgbClr val="74C6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0" y="4480560"/>
            <a:ext cx="9144000" cy="6585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0" y="4462272"/>
            <a:ext cx="3200400" cy="73152"/>
          </a:xfrm>
          <a:prstGeom prst="rect">
            <a:avLst/>
          </a:prstGeom>
          <a:solidFill>
            <a:srgbClr val="D4A017"/>
          </a:solidFill>
          <a:ln cap="flat" cmpd="sng" w="12700">
            <a:solidFill>
              <a:srgbClr val="D4A0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502920" y="502920"/>
            <a:ext cx="2926080" cy="347472"/>
          </a:xfrm>
          <a:prstGeom prst="roundRect">
            <a:avLst>
              <a:gd fmla="val 13158" name="adj"/>
            </a:avLst>
          </a:prstGeom>
          <a:solidFill>
            <a:srgbClr val="74C69D">
              <a:alpha val="80000"/>
            </a:srgbClr>
          </a:solidFill>
          <a:ln cap="flat" cmpd="sng" w="12700">
            <a:solidFill>
              <a:srgbClr val="74C6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502920" y="502920"/>
            <a:ext cx="29260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SYSTEMATIC LITERATURE REVIEW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457200" y="1005840"/>
            <a:ext cx="777240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Cambria"/>
              <a:buNone/>
            </a:pPr>
            <a:r>
              <a:rPr b="1" i="0" lang="en-US" sz="4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The Homeplace Effect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3"/>
          <p:cNvSpPr/>
          <p:nvPr/>
        </p:nvSpPr>
        <p:spPr>
          <a:xfrm>
            <a:off x="457200" y="2011680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Physiological &amp; Psychological Mechanisms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of Birthplace-Based Healing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"/>
          <p:cNvSpPr/>
          <p:nvPr/>
        </p:nvSpPr>
        <p:spPr>
          <a:xfrm>
            <a:off x="457200" y="4638238"/>
            <a:ext cx="7315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lang="en-US" sz="1800">
                <a:solidFill>
                  <a:srgbClr val="3B7A57"/>
                </a:solidFill>
                <a:latin typeface="Calibri"/>
                <a:ea typeface="Calibri"/>
                <a:cs typeface="Calibri"/>
                <a:sym typeface="Calibri"/>
              </a:rPr>
              <a:t>Sugam Kumar, Chief Scientist , Varenyam AI</a:t>
            </a:r>
            <a:r>
              <a:rPr b="1" i="0" lang="en-US" sz="1800" u="none" cap="none" strike="noStrike">
                <a:solidFill>
                  <a:srgbClr val="3B7A57"/>
                </a:solidFill>
                <a:latin typeface="Calibri"/>
                <a:ea typeface="Calibri"/>
                <a:cs typeface="Calibri"/>
                <a:sym typeface="Calibri"/>
              </a:rPr>
              <a:t>  |   April 2026</a:t>
            </a:r>
            <a:endParaRPr b="1" i="0" sz="1800" u="none" cap="none" strike="noStrike">
              <a:solidFill>
                <a:srgbClr val="3B7A5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3"/>
          <p:cNvSpPr/>
          <p:nvPr/>
        </p:nvSpPr>
        <p:spPr>
          <a:xfrm>
            <a:off x="694944" y="3246120"/>
            <a:ext cx="1463040" cy="310896"/>
          </a:xfrm>
          <a:prstGeom prst="roundRect">
            <a:avLst>
              <a:gd fmla="val 23529" name="adj"/>
            </a:avLst>
          </a:prstGeom>
          <a:solidFill>
            <a:srgbClr val="1B3A2D"/>
          </a:solidFill>
          <a:ln cap="flat" cmpd="sng" w="12700">
            <a:solidFill>
              <a:srgbClr val="74C6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3"/>
          <p:cNvSpPr/>
          <p:nvPr/>
        </p:nvSpPr>
        <p:spPr>
          <a:xfrm>
            <a:off x="694944" y="3246120"/>
            <a:ext cx="1463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Topophilia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2267712" y="3246120"/>
            <a:ext cx="1463040" cy="310896"/>
          </a:xfrm>
          <a:prstGeom prst="roundRect">
            <a:avLst>
              <a:gd fmla="val 23529" name="adj"/>
            </a:avLst>
          </a:prstGeom>
          <a:solidFill>
            <a:srgbClr val="1B3A2D"/>
          </a:solidFill>
          <a:ln cap="flat" cmpd="sng" w="12700">
            <a:solidFill>
              <a:srgbClr val="74C6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3"/>
          <p:cNvSpPr/>
          <p:nvPr/>
        </p:nvSpPr>
        <p:spPr>
          <a:xfrm>
            <a:off x="2267712" y="3246120"/>
            <a:ext cx="1463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Land-Based Healing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3840480" y="3246120"/>
            <a:ext cx="1463040" cy="310896"/>
          </a:xfrm>
          <a:prstGeom prst="roundRect">
            <a:avLst>
              <a:gd fmla="val 23529" name="adj"/>
            </a:avLst>
          </a:prstGeom>
          <a:solidFill>
            <a:srgbClr val="1B3A2D"/>
          </a:solidFill>
          <a:ln cap="flat" cmpd="sng" w="12700">
            <a:solidFill>
              <a:srgbClr val="74C6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3840480" y="3246120"/>
            <a:ext cx="1463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Microbiome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5413248" y="3246120"/>
            <a:ext cx="1463040" cy="310896"/>
          </a:xfrm>
          <a:prstGeom prst="roundRect">
            <a:avLst>
              <a:gd fmla="val 23529" name="adj"/>
            </a:avLst>
          </a:prstGeom>
          <a:solidFill>
            <a:srgbClr val="1B3A2D"/>
          </a:solidFill>
          <a:ln cap="flat" cmpd="sng" w="12700">
            <a:solidFill>
              <a:srgbClr val="74C6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5413248" y="3246120"/>
            <a:ext cx="1463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Therapeutic Landscapes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6986016" y="3246120"/>
            <a:ext cx="1463040" cy="310896"/>
          </a:xfrm>
          <a:prstGeom prst="roundRect">
            <a:avLst>
              <a:gd fmla="val 23529" name="adj"/>
            </a:avLst>
          </a:prstGeom>
          <a:solidFill>
            <a:srgbClr val="1B3A2D"/>
          </a:solidFill>
          <a:ln cap="flat" cmpd="sng" w="12700">
            <a:solidFill>
              <a:srgbClr val="74C6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3"/>
          <p:cNvSpPr/>
          <p:nvPr/>
        </p:nvSpPr>
        <p:spPr>
          <a:xfrm>
            <a:off x="6986016" y="3246120"/>
            <a:ext cx="1463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Annamaya Kosha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Google Shape;35;p3" title="logo__2_-removebg-preview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3946" y="4563303"/>
            <a:ext cx="1724183" cy="46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0E8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4"/>
          <p:cNvSpPr/>
          <p:nvPr/>
        </p:nvSpPr>
        <p:spPr>
          <a:xfrm>
            <a:off x="256032" y="274320"/>
            <a:ext cx="85953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3A2D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1B3A2D"/>
                </a:solidFill>
                <a:latin typeface="Cambria"/>
                <a:ea typeface="Cambria"/>
                <a:cs typeface="Cambria"/>
                <a:sym typeface="Cambria"/>
              </a:rPr>
              <a:t>ABSTRACT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4"/>
          <p:cNvSpPr/>
          <p:nvPr/>
        </p:nvSpPr>
        <p:spPr>
          <a:xfrm>
            <a:off x="256032" y="868680"/>
            <a:ext cx="2834640" cy="393192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4"/>
          <p:cNvSpPr/>
          <p:nvPr/>
        </p:nvSpPr>
        <p:spPr>
          <a:xfrm>
            <a:off x="484632" y="987552"/>
            <a:ext cx="594360" cy="594360"/>
          </a:xfrm>
          <a:prstGeom prst="ellipse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5" name="Google Shape;4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" y="1046988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4"/>
          <p:cNvSpPr/>
          <p:nvPr/>
        </p:nvSpPr>
        <p:spPr>
          <a:xfrm>
            <a:off x="347472" y="1664208"/>
            <a:ext cx="26517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3A2D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B3A2D"/>
                </a:solidFill>
                <a:latin typeface="Calibri"/>
                <a:ea typeface="Calibri"/>
                <a:cs typeface="Calibri"/>
                <a:sym typeface="Calibri"/>
              </a:rPr>
              <a:t>BACKGROUND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4"/>
          <p:cNvSpPr/>
          <p:nvPr/>
        </p:nvSpPr>
        <p:spPr>
          <a:xfrm>
            <a:off x="420624" y="2057400"/>
            <a:ext cx="2505456" cy="2560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Interdisciplinary evidence converges on a compelling proposition: returning to one's native birthplace confers measurable healing benefits beyond standardized clinical settings — the Homeplace Effect.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4"/>
          <p:cNvSpPr/>
          <p:nvPr/>
        </p:nvSpPr>
        <p:spPr>
          <a:xfrm>
            <a:off x="3200400" y="868680"/>
            <a:ext cx="2834640" cy="3931920"/>
          </a:xfrm>
          <a:prstGeom prst="rect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4"/>
          <p:cNvSpPr/>
          <p:nvPr/>
        </p:nvSpPr>
        <p:spPr>
          <a:xfrm>
            <a:off x="3429000" y="987552"/>
            <a:ext cx="594360" cy="594360"/>
          </a:xfrm>
          <a:prstGeom prst="ellipse">
            <a:avLst/>
          </a:prstGeom>
          <a:solidFill>
            <a:srgbClr val="74C69D"/>
          </a:solidFill>
          <a:ln cap="flat" cmpd="sng" w="12700">
            <a:solidFill>
              <a:srgbClr val="74C6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0" name="Google Shape;5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93008" y="1046988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4"/>
          <p:cNvSpPr/>
          <p:nvPr/>
        </p:nvSpPr>
        <p:spPr>
          <a:xfrm>
            <a:off x="3291840" y="1664208"/>
            <a:ext cx="26517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METHODS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4"/>
          <p:cNvSpPr/>
          <p:nvPr/>
        </p:nvSpPr>
        <p:spPr>
          <a:xfrm>
            <a:off x="3364992" y="2057400"/>
            <a:ext cx="2505456" cy="2560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5F0E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F5F0E8"/>
                </a:solidFill>
                <a:latin typeface="Calibri"/>
                <a:ea typeface="Calibri"/>
                <a:cs typeface="Calibri"/>
                <a:sym typeface="Calibri"/>
              </a:rPr>
              <a:t>Synthesis across 3 domains: place attachment &amp; stress biomarkers; therapeutic landscapes &amp; sensory-familiar environments; and indigenous land-based healing frameworks (Aboriginal, Native American).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4"/>
          <p:cNvSpPr/>
          <p:nvPr/>
        </p:nvSpPr>
        <p:spPr>
          <a:xfrm>
            <a:off x="6144768" y="868680"/>
            <a:ext cx="2834640" cy="393192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4"/>
          <p:cNvSpPr/>
          <p:nvPr/>
        </p:nvSpPr>
        <p:spPr>
          <a:xfrm>
            <a:off x="6373368" y="987552"/>
            <a:ext cx="594360" cy="594360"/>
          </a:xfrm>
          <a:prstGeom prst="ellipse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5" name="Google Shape;55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37376" y="1046988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4"/>
          <p:cNvSpPr/>
          <p:nvPr/>
        </p:nvSpPr>
        <p:spPr>
          <a:xfrm>
            <a:off x="6236208" y="1664208"/>
            <a:ext cx="26517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3A2D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B3A2D"/>
                </a:solidFill>
                <a:latin typeface="Calibri"/>
                <a:ea typeface="Calibri"/>
                <a:cs typeface="Calibri"/>
                <a:sym typeface="Calibri"/>
              </a:rPr>
              <a:t>KEY FINDINGS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6309360" y="2057400"/>
            <a:ext cx="2505456" cy="2560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Strong place attachment reduces HPA axis reactivity. Indigenous land reconnection improves mental health scores (β = −0.97). Native microbiota imprint lasting gut-brain signatures on physiology.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5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KEY CONCEPTS &amp; THEORETICAL FRAMEWORK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5"/>
          <p:cNvSpPr/>
          <p:nvPr/>
        </p:nvSpPr>
        <p:spPr>
          <a:xfrm>
            <a:off x="274320" y="960120"/>
            <a:ext cx="4297680" cy="1874520"/>
          </a:xfrm>
          <a:prstGeom prst="rect">
            <a:avLst/>
          </a:prstGeom>
          <a:solidFill>
            <a:srgbClr val="F5F0E8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5"/>
          <p:cNvSpPr/>
          <p:nvPr/>
        </p:nvSpPr>
        <p:spPr>
          <a:xfrm>
            <a:off x="274320" y="960120"/>
            <a:ext cx="64008" cy="1874520"/>
          </a:xfrm>
          <a:prstGeom prst="rect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5"/>
          <p:cNvSpPr/>
          <p:nvPr/>
        </p:nvSpPr>
        <p:spPr>
          <a:xfrm>
            <a:off x="438912" y="1143000"/>
            <a:ext cx="502920" cy="502920"/>
          </a:xfrm>
          <a:prstGeom prst="ellipse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8" name="Google Shape;6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4632" y="1188720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5"/>
          <p:cNvSpPr/>
          <p:nvPr/>
        </p:nvSpPr>
        <p:spPr>
          <a:xfrm>
            <a:off x="1051560" y="1097280"/>
            <a:ext cx="33832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3A2D"/>
              </a:buClr>
              <a:buSzPts val="1300"/>
              <a:buFont typeface="Cambria"/>
              <a:buNone/>
            </a:pPr>
            <a:r>
              <a:rPr b="1" i="0" lang="en-US" sz="1300" u="none" cap="none" strike="noStrike">
                <a:solidFill>
                  <a:srgbClr val="1B3A2D"/>
                </a:solidFill>
                <a:latin typeface="Cambria"/>
                <a:ea typeface="Cambria"/>
                <a:cs typeface="Cambria"/>
                <a:sym typeface="Cambria"/>
              </a:rPr>
              <a:t>Place Attachment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5"/>
          <p:cNvSpPr/>
          <p:nvPr/>
        </p:nvSpPr>
        <p:spPr>
          <a:xfrm>
            <a:off x="438912" y="1581912"/>
            <a:ext cx="3977640" cy="11704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The cognitive-emotional bond between person and place. Operates across affect, cognition, and behavior. High attachment → lower allostatic load, greater psychological flexibility.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5"/>
          <p:cNvSpPr/>
          <p:nvPr/>
        </p:nvSpPr>
        <p:spPr>
          <a:xfrm>
            <a:off x="4846320" y="960120"/>
            <a:ext cx="4297680" cy="1874520"/>
          </a:xfrm>
          <a:prstGeom prst="rect">
            <a:avLst/>
          </a:prstGeom>
          <a:solidFill>
            <a:srgbClr val="F5F0E8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5"/>
          <p:cNvSpPr/>
          <p:nvPr/>
        </p:nvSpPr>
        <p:spPr>
          <a:xfrm>
            <a:off x="4846320" y="960120"/>
            <a:ext cx="64008" cy="1874520"/>
          </a:xfrm>
          <a:prstGeom prst="rect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5"/>
          <p:cNvSpPr/>
          <p:nvPr/>
        </p:nvSpPr>
        <p:spPr>
          <a:xfrm>
            <a:off x="5010912" y="1143000"/>
            <a:ext cx="502920" cy="502920"/>
          </a:xfrm>
          <a:prstGeom prst="ellipse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74" name="Google Shape;7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56632" y="1188720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5"/>
          <p:cNvSpPr/>
          <p:nvPr/>
        </p:nvSpPr>
        <p:spPr>
          <a:xfrm>
            <a:off x="5623560" y="1097280"/>
            <a:ext cx="33832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3A2D"/>
              </a:buClr>
              <a:buSzPts val="1300"/>
              <a:buFont typeface="Cambria"/>
              <a:buNone/>
            </a:pPr>
            <a:r>
              <a:rPr b="1" i="0" lang="en-US" sz="1300" u="none" cap="none" strike="noStrike">
                <a:solidFill>
                  <a:srgbClr val="1B3A2D"/>
                </a:solidFill>
                <a:latin typeface="Cambria"/>
                <a:ea typeface="Cambria"/>
                <a:cs typeface="Cambria"/>
                <a:sym typeface="Cambria"/>
              </a:rPr>
              <a:t>Therapeutic Landscapes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5"/>
          <p:cNvSpPr/>
          <p:nvPr/>
        </p:nvSpPr>
        <p:spPr>
          <a:xfrm>
            <a:off x="5010912" y="1581912"/>
            <a:ext cx="3977640" cy="11704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Gesler (1992): environments where physical, social &amp; symbolic dimensions converge to produce healing. Highest potency when historical-personal connection is present.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5"/>
          <p:cNvSpPr/>
          <p:nvPr/>
        </p:nvSpPr>
        <p:spPr>
          <a:xfrm>
            <a:off x="274320" y="2990088"/>
            <a:ext cx="4297680" cy="1874520"/>
          </a:xfrm>
          <a:prstGeom prst="rect">
            <a:avLst/>
          </a:prstGeom>
          <a:solidFill>
            <a:srgbClr val="F5F0E8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5"/>
          <p:cNvSpPr/>
          <p:nvPr/>
        </p:nvSpPr>
        <p:spPr>
          <a:xfrm>
            <a:off x="274320" y="2990088"/>
            <a:ext cx="64008" cy="1874520"/>
          </a:xfrm>
          <a:prstGeom prst="rect">
            <a:avLst/>
          </a:prstGeom>
          <a:solidFill>
            <a:srgbClr val="3B7A57"/>
          </a:solidFill>
          <a:ln cap="flat" cmpd="sng" w="12700">
            <a:solidFill>
              <a:srgbClr val="3B7A5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5"/>
          <p:cNvSpPr/>
          <p:nvPr/>
        </p:nvSpPr>
        <p:spPr>
          <a:xfrm>
            <a:off x="438912" y="3172968"/>
            <a:ext cx="502920" cy="502920"/>
          </a:xfrm>
          <a:prstGeom prst="ellipse">
            <a:avLst/>
          </a:prstGeom>
          <a:solidFill>
            <a:srgbClr val="3B7A57"/>
          </a:solidFill>
          <a:ln cap="flat" cmpd="sng" w="12700">
            <a:solidFill>
              <a:srgbClr val="3B7A5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80" name="Google Shape;8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4632" y="3218688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5"/>
          <p:cNvSpPr/>
          <p:nvPr/>
        </p:nvSpPr>
        <p:spPr>
          <a:xfrm>
            <a:off x="1051560" y="3127248"/>
            <a:ext cx="33832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3A2D"/>
              </a:buClr>
              <a:buSzPts val="1300"/>
              <a:buFont typeface="Cambria"/>
              <a:buNone/>
            </a:pPr>
            <a:r>
              <a:rPr b="1" i="0" lang="en-US" sz="1300" u="none" cap="none" strike="noStrike">
                <a:solidFill>
                  <a:srgbClr val="1B3A2D"/>
                </a:solidFill>
                <a:latin typeface="Cambria"/>
                <a:ea typeface="Cambria"/>
                <a:cs typeface="Cambria"/>
                <a:sym typeface="Cambria"/>
              </a:rPr>
              <a:t>Land-Based Healing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5"/>
          <p:cNvSpPr/>
          <p:nvPr/>
        </p:nvSpPr>
        <p:spPr>
          <a:xfrm>
            <a:off x="438912" y="3611880"/>
            <a:ext cx="3977640" cy="11704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Indigenous paradigm: ancestral land is the primary substrate of wellness. Person's health and land's health are inseparable — Aboriginal 'Country', Houma, Anishinaabe frameworks.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5"/>
          <p:cNvSpPr/>
          <p:nvPr/>
        </p:nvSpPr>
        <p:spPr>
          <a:xfrm>
            <a:off x="4846320" y="2990088"/>
            <a:ext cx="4297680" cy="1874520"/>
          </a:xfrm>
          <a:prstGeom prst="rect">
            <a:avLst/>
          </a:prstGeom>
          <a:solidFill>
            <a:srgbClr val="F5F0E8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5"/>
          <p:cNvSpPr/>
          <p:nvPr/>
        </p:nvSpPr>
        <p:spPr>
          <a:xfrm>
            <a:off x="4846320" y="2990088"/>
            <a:ext cx="64008" cy="1874520"/>
          </a:xfrm>
          <a:prstGeom prst="rect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5"/>
          <p:cNvSpPr/>
          <p:nvPr/>
        </p:nvSpPr>
        <p:spPr>
          <a:xfrm>
            <a:off x="5010912" y="3172968"/>
            <a:ext cx="502920" cy="502920"/>
          </a:xfrm>
          <a:prstGeom prst="ellipse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86" name="Google Shape;86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56632" y="3218688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5"/>
          <p:cNvSpPr/>
          <p:nvPr/>
        </p:nvSpPr>
        <p:spPr>
          <a:xfrm>
            <a:off x="5623560" y="3127248"/>
            <a:ext cx="33832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3A2D"/>
              </a:buClr>
              <a:buSzPts val="1300"/>
              <a:buFont typeface="Cambria"/>
              <a:buNone/>
            </a:pPr>
            <a:r>
              <a:rPr b="1" i="0" lang="en-US" sz="1300" u="none" cap="none" strike="noStrike">
                <a:solidFill>
                  <a:srgbClr val="1B3A2D"/>
                </a:solidFill>
                <a:latin typeface="Cambria"/>
                <a:ea typeface="Cambria"/>
                <a:cs typeface="Cambria"/>
                <a:sym typeface="Cambria"/>
              </a:rPr>
              <a:t>Psychological Rootedness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5"/>
          <p:cNvSpPr/>
          <p:nvPr/>
        </p:nvSpPr>
        <p:spPr>
          <a:xfrm>
            <a:off x="5010912" y="3611880"/>
            <a:ext cx="3977640" cy="11704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Gesler's term for the association of a specific place with health enhancement. The sense that being here stabilizes the self and regulates distress.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6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MENTAL HEALTH &amp; PSYCHOLOGICAL RESILIENCE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6"/>
          <p:cNvSpPr/>
          <p:nvPr/>
        </p:nvSpPr>
        <p:spPr>
          <a:xfrm>
            <a:off x="274320" y="914400"/>
            <a:ext cx="3931920" cy="3886200"/>
          </a:xfrm>
          <a:prstGeom prst="rect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6"/>
          <p:cNvSpPr/>
          <p:nvPr/>
        </p:nvSpPr>
        <p:spPr>
          <a:xfrm>
            <a:off x="274320" y="914400"/>
            <a:ext cx="3931920" cy="54864"/>
          </a:xfrm>
          <a:prstGeom prst="rect">
            <a:avLst/>
          </a:prstGeom>
          <a:solidFill>
            <a:srgbClr val="D4A017"/>
          </a:solidFill>
          <a:ln cap="flat" cmpd="sng" w="12700">
            <a:solidFill>
              <a:srgbClr val="D4A0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6"/>
          <p:cNvSpPr/>
          <p:nvPr/>
        </p:nvSpPr>
        <p:spPr>
          <a:xfrm>
            <a:off x="457200" y="1097280"/>
            <a:ext cx="356616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5200"/>
              <a:buFont typeface="Cambria"/>
              <a:buNone/>
            </a:pPr>
            <a:r>
              <a:rPr b="1" i="0" lang="en-US" sz="5200" u="none" cap="none" strike="noStrike">
                <a:solidFill>
                  <a:srgbClr val="74C69D"/>
                </a:solidFill>
                <a:latin typeface="Cambria"/>
                <a:ea typeface="Cambria"/>
                <a:cs typeface="Cambria"/>
                <a:sym typeface="Cambria"/>
              </a:rPr>
              <a:t>β = −0.97</a:t>
            </a:r>
            <a:endParaRPr b="0" i="0" sz="5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6"/>
          <p:cNvSpPr/>
          <p:nvPr/>
        </p:nvSpPr>
        <p:spPr>
          <a:xfrm>
            <a:off x="457200" y="1920240"/>
            <a:ext cx="35661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Reduction in Psychological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Distress Score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6"/>
          <p:cNvSpPr/>
          <p:nvPr/>
        </p:nvSpPr>
        <p:spPr>
          <a:xfrm>
            <a:off x="822960" y="2514600"/>
            <a:ext cx="2834640" cy="27432"/>
          </a:xfrm>
          <a:prstGeom prst="rect">
            <a:avLst/>
          </a:prstGeom>
          <a:solidFill>
            <a:srgbClr val="74C69D">
              <a:alpha val="50196"/>
            </a:srgbClr>
          </a:solidFill>
          <a:ln cap="flat" cmpd="sng" w="12700">
            <a:solidFill>
              <a:srgbClr val="74C6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6"/>
          <p:cNvSpPr/>
          <p:nvPr/>
        </p:nvSpPr>
        <p:spPr>
          <a:xfrm>
            <a:off x="411480" y="2633472"/>
            <a:ext cx="365760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5F0E8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5F0E8"/>
                </a:solidFill>
                <a:latin typeface="Calibri"/>
                <a:ea typeface="Calibri"/>
                <a:cs typeface="Calibri"/>
                <a:sym typeface="Calibri"/>
              </a:rPr>
              <a:t>Caring for Country Programs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5F0E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F5F0E8"/>
                </a:solidFill>
                <a:latin typeface="Calibri"/>
                <a:ea typeface="Calibri"/>
                <a:cs typeface="Calibri"/>
                <a:sym typeface="Calibri"/>
              </a:rPr>
              <a:t>Aboriginal &amp; Torres Strait Islander participants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5F0E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F5F0E8"/>
                </a:solidFill>
                <a:latin typeface="Calibri"/>
                <a:ea typeface="Calibri"/>
                <a:cs typeface="Calibri"/>
                <a:sym typeface="Calibri"/>
              </a:rPr>
              <a:t>(95% CI: −1.64, −0.31)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5F0E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F5F0E8"/>
                </a:solidFill>
                <a:latin typeface="Calibri"/>
                <a:ea typeface="Calibri"/>
                <a:cs typeface="Calibri"/>
                <a:sym typeface="Calibri"/>
              </a:rPr>
              <a:t>Also: lower BMI, reduced blood pressure,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5F0E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F5F0E8"/>
                </a:solidFill>
                <a:latin typeface="Calibri"/>
                <a:ea typeface="Calibri"/>
                <a:cs typeface="Calibri"/>
                <a:sym typeface="Calibri"/>
              </a:rPr>
              <a:t>decreased cardiovascular risk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6"/>
          <p:cNvSpPr/>
          <p:nvPr/>
        </p:nvSpPr>
        <p:spPr>
          <a:xfrm>
            <a:off x="4480560" y="914400"/>
            <a:ext cx="4389120" cy="1207008"/>
          </a:xfrm>
          <a:prstGeom prst="rect">
            <a:avLst/>
          </a:prstGeom>
          <a:solidFill>
            <a:srgbClr val="F5F0E8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6"/>
          <p:cNvSpPr/>
          <p:nvPr/>
        </p:nvSpPr>
        <p:spPr>
          <a:xfrm>
            <a:off x="4617720" y="1097280"/>
            <a:ext cx="548640" cy="548640"/>
          </a:xfrm>
          <a:prstGeom prst="ellipse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04" name="Google Shape;10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3440" y="11430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6"/>
          <p:cNvSpPr/>
          <p:nvPr/>
        </p:nvSpPr>
        <p:spPr>
          <a:xfrm>
            <a:off x="5285232" y="1024128"/>
            <a:ext cx="3429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3A2D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1B3A2D"/>
                </a:solidFill>
                <a:latin typeface="Calibri"/>
                <a:ea typeface="Calibri"/>
                <a:cs typeface="Calibri"/>
                <a:sym typeface="Calibri"/>
              </a:rPr>
              <a:t>HPA Axis Regulation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6"/>
          <p:cNvSpPr/>
          <p:nvPr/>
        </p:nvSpPr>
        <p:spPr>
          <a:xfrm>
            <a:off x="5285232" y="1371600"/>
            <a:ext cx="34290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Familiar native environments reduce amygdala activation and ambient cortisol production by restoring the regulatory match between internal set-points and external conditions.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6"/>
          <p:cNvSpPr/>
          <p:nvPr/>
        </p:nvSpPr>
        <p:spPr>
          <a:xfrm>
            <a:off x="4480560" y="2212848"/>
            <a:ext cx="4389120" cy="1207008"/>
          </a:xfrm>
          <a:prstGeom prst="rect">
            <a:avLst/>
          </a:prstGeom>
          <a:solidFill>
            <a:srgbClr val="F5F0E8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6"/>
          <p:cNvSpPr/>
          <p:nvPr/>
        </p:nvSpPr>
        <p:spPr>
          <a:xfrm>
            <a:off x="4617720" y="2395728"/>
            <a:ext cx="548640" cy="548640"/>
          </a:xfrm>
          <a:prstGeom prst="ellipse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09" name="Google Shape;10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63440" y="2441448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6"/>
          <p:cNvSpPr/>
          <p:nvPr/>
        </p:nvSpPr>
        <p:spPr>
          <a:xfrm>
            <a:off x="5285232" y="2322576"/>
            <a:ext cx="3429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3A2D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1B3A2D"/>
                </a:solidFill>
                <a:latin typeface="Calibri"/>
                <a:ea typeface="Calibri"/>
                <a:cs typeface="Calibri"/>
                <a:sym typeface="Calibri"/>
              </a:rPr>
              <a:t>Anishinaabe Land Programs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6"/>
          <p:cNvSpPr/>
          <p:nvPr/>
        </p:nvSpPr>
        <p:spPr>
          <a:xfrm>
            <a:off x="5285232" y="2670048"/>
            <a:ext cx="34290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Participants gathering traditional medicines, foraging, and attending ceremony on ancestral lands reported improved mental wellness — 'We get healthy when we do land-based activities.'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6"/>
          <p:cNvSpPr/>
          <p:nvPr/>
        </p:nvSpPr>
        <p:spPr>
          <a:xfrm>
            <a:off x="4480560" y="3511296"/>
            <a:ext cx="4389120" cy="1207008"/>
          </a:xfrm>
          <a:prstGeom prst="rect">
            <a:avLst/>
          </a:prstGeom>
          <a:solidFill>
            <a:srgbClr val="F5F0E8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6"/>
          <p:cNvSpPr/>
          <p:nvPr/>
        </p:nvSpPr>
        <p:spPr>
          <a:xfrm>
            <a:off x="4617720" y="3694176"/>
            <a:ext cx="548640" cy="548640"/>
          </a:xfrm>
          <a:prstGeom prst="ellipse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14" name="Google Shape;11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63440" y="3739896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6"/>
          <p:cNvSpPr/>
          <p:nvPr/>
        </p:nvSpPr>
        <p:spPr>
          <a:xfrm>
            <a:off x="5285232" y="3621024"/>
            <a:ext cx="3429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3A2D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1B3A2D"/>
                </a:solidFill>
                <a:latin typeface="Calibri"/>
                <a:ea typeface="Calibri"/>
                <a:cs typeface="Calibri"/>
                <a:sym typeface="Calibri"/>
              </a:rPr>
              <a:t>Inuit Community, Nunatsiavut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6"/>
          <p:cNvSpPr/>
          <p:nvPr/>
        </p:nvSpPr>
        <p:spPr>
          <a:xfrm>
            <a:off x="5285232" y="3968496"/>
            <a:ext cx="34290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Spending time on ancestral land (hunting, fishing) measurably enhanced mental wellness, sleep quality, and anxiety reduction for the entire community.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0E8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CHRONIC ILLNESS RECOVERY: THERAPEUTIC LANDSCAPES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7"/>
          <p:cNvSpPr/>
          <p:nvPr/>
        </p:nvSpPr>
        <p:spPr>
          <a:xfrm>
            <a:off x="274320" y="896112"/>
            <a:ext cx="859536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THE DICHOTOMY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7"/>
          <p:cNvSpPr/>
          <p:nvPr/>
        </p:nvSpPr>
        <p:spPr>
          <a:xfrm>
            <a:off x="256032" y="1234440"/>
            <a:ext cx="3840480" cy="352044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7"/>
          <p:cNvSpPr/>
          <p:nvPr/>
        </p:nvSpPr>
        <p:spPr>
          <a:xfrm>
            <a:off x="256032" y="1234440"/>
            <a:ext cx="3840480" cy="475488"/>
          </a:xfrm>
          <a:prstGeom prst="rect">
            <a:avLst/>
          </a:prstGeom>
          <a:solidFill>
            <a:srgbClr val="CCCCCC"/>
          </a:solidFill>
          <a:ln cap="flat" cmpd="sng" w="127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7"/>
          <p:cNvSpPr/>
          <p:nvPr/>
        </p:nvSpPr>
        <p:spPr>
          <a:xfrm>
            <a:off x="320040" y="1234440"/>
            <a:ext cx="3712464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🏥  Clinical / Hospital Environment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7"/>
          <p:cNvSpPr/>
          <p:nvPr/>
        </p:nvSpPr>
        <p:spPr>
          <a:xfrm>
            <a:off x="384048" y="1801368"/>
            <a:ext cx="3566160" cy="2834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3A2D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B3A2D"/>
                </a:solidFill>
                <a:latin typeface="Calibri"/>
                <a:ea typeface="Calibri"/>
                <a:cs typeface="Calibri"/>
                <a:sym typeface="Calibri"/>
              </a:rPr>
              <a:t>✓  Optimized for infection control</a:t>
            </a:r>
            <a:br>
              <a:rPr b="0" i="0" lang="en-US" sz="1050" u="none" cap="none" strike="noStrike">
                <a:solidFill>
                  <a:srgbClr val="1B3A2D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1B3A2D"/>
                </a:solidFill>
                <a:latin typeface="Calibri"/>
                <a:ea typeface="Calibri"/>
                <a:cs typeface="Calibri"/>
                <a:sym typeface="Calibri"/>
              </a:rPr>
              <a:t>✓  Standardized procedures</a:t>
            </a:r>
            <a:br>
              <a:rPr b="0" i="0" lang="en-US" sz="1050" u="none" cap="none" strike="noStrike">
                <a:solidFill>
                  <a:srgbClr val="1B3A2D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C0392B"/>
                </a:solidFill>
                <a:latin typeface="Calibri"/>
                <a:ea typeface="Calibri"/>
                <a:cs typeface="Calibri"/>
                <a:sym typeface="Calibri"/>
              </a:rPr>
              <a:t>✗  Maximally unfamiliar environment</a:t>
            </a:r>
            <a:br>
              <a:rPr b="0" i="0" lang="en-US" sz="1050" u="none" cap="none" strike="noStrike">
                <a:solidFill>
                  <a:srgbClr val="C0392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C0392B"/>
                </a:solidFill>
                <a:latin typeface="Calibri"/>
                <a:ea typeface="Calibri"/>
                <a:cs typeface="Calibri"/>
                <a:sym typeface="Calibri"/>
              </a:rPr>
              <a:t>✗  Decontextualized sensory inputs</a:t>
            </a:r>
            <a:br>
              <a:rPr b="0" i="0" lang="en-US" sz="1050" u="none" cap="none" strike="noStrike">
                <a:solidFill>
                  <a:srgbClr val="C0392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C0392B"/>
                </a:solidFill>
                <a:latin typeface="Calibri"/>
                <a:ea typeface="Calibri"/>
                <a:cs typeface="Calibri"/>
                <a:sym typeface="Calibri"/>
              </a:rPr>
              <a:t>✗  Restricted kinship networks</a:t>
            </a:r>
            <a:br>
              <a:rPr b="0" i="0" lang="en-US" sz="1050" u="none" cap="none" strike="noStrike">
                <a:solidFill>
                  <a:srgbClr val="C0392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C0392B"/>
                </a:solidFill>
                <a:latin typeface="Calibri"/>
                <a:ea typeface="Calibri"/>
                <a:cs typeface="Calibri"/>
                <a:sym typeface="Calibri"/>
              </a:rPr>
              <a:t>✗  Institutional sound / light ecology</a:t>
            </a:r>
            <a:br>
              <a:rPr b="0" i="0" lang="en-US" sz="1050" u="none" cap="none" strike="noStrike">
                <a:solidFill>
                  <a:srgbClr val="C0392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C0392B"/>
                </a:solidFill>
                <a:latin typeface="Calibri"/>
                <a:ea typeface="Calibri"/>
                <a:cs typeface="Calibri"/>
                <a:sym typeface="Calibri"/>
              </a:rPr>
              <a:t>✗  Culturally generic food</a:t>
            </a:r>
            <a:br>
              <a:rPr b="0" i="0" lang="en-US" sz="1050" u="none" cap="none" strike="noStrike">
                <a:solidFill>
                  <a:srgbClr val="C0392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C0392B"/>
                </a:solidFill>
                <a:latin typeface="Calibri"/>
                <a:ea typeface="Calibri"/>
                <a:cs typeface="Calibri"/>
                <a:sym typeface="Calibri"/>
              </a:rPr>
              <a:t>✗  Elevated cortisol in disoriented patients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7"/>
          <p:cNvSpPr/>
          <p:nvPr/>
        </p:nvSpPr>
        <p:spPr>
          <a:xfrm>
            <a:off x="4169664" y="2468880"/>
            <a:ext cx="804672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4A017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VS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7"/>
          <p:cNvSpPr/>
          <p:nvPr/>
        </p:nvSpPr>
        <p:spPr>
          <a:xfrm>
            <a:off x="5047488" y="1234440"/>
            <a:ext cx="3840480" cy="3520440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7"/>
          <p:cNvSpPr/>
          <p:nvPr/>
        </p:nvSpPr>
        <p:spPr>
          <a:xfrm>
            <a:off x="5047488" y="1234440"/>
            <a:ext cx="3840480" cy="475488"/>
          </a:xfrm>
          <a:prstGeom prst="rect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7"/>
          <p:cNvSpPr/>
          <p:nvPr/>
        </p:nvSpPr>
        <p:spPr>
          <a:xfrm>
            <a:off x="5120640" y="1234440"/>
            <a:ext cx="3712464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🌿  Native / Homeplace Environment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7"/>
          <p:cNvSpPr/>
          <p:nvPr/>
        </p:nvSpPr>
        <p:spPr>
          <a:xfrm>
            <a:off x="5175504" y="1801368"/>
            <a:ext cx="3566160" cy="2834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7AE6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27AE60"/>
                </a:solidFill>
                <a:latin typeface="Calibri"/>
                <a:ea typeface="Calibri"/>
                <a:cs typeface="Calibri"/>
                <a:sym typeface="Calibri"/>
              </a:rPr>
              <a:t>✓  Familiar sensory ecology</a:t>
            </a:r>
            <a:br>
              <a:rPr b="0" i="0" lang="en-US" sz="1050" u="none" cap="none" strike="noStrike">
                <a:solidFill>
                  <a:srgbClr val="27AE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27AE60"/>
                </a:solidFill>
                <a:latin typeface="Calibri"/>
                <a:ea typeface="Calibri"/>
                <a:cs typeface="Calibri"/>
                <a:sym typeface="Calibri"/>
              </a:rPr>
              <a:t>✓  Kinship &amp; social network activation</a:t>
            </a:r>
            <a:br>
              <a:rPr b="0" i="0" lang="en-US" sz="1050" u="none" cap="none" strike="noStrike">
                <a:solidFill>
                  <a:srgbClr val="27AE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27AE60"/>
                </a:solidFill>
                <a:latin typeface="Calibri"/>
                <a:ea typeface="Calibri"/>
                <a:cs typeface="Calibri"/>
                <a:sym typeface="Calibri"/>
              </a:rPr>
              <a:t>✓  HPA axis downregulation</a:t>
            </a:r>
            <a:br>
              <a:rPr b="0" i="0" lang="en-US" sz="1050" u="none" cap="none" strike="noStrike">
                <a:solidFill>
                  <a:srgbClr val="27AE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27AE60"/>
                </a:solidFill>
                <a:latin typeface="Calibri"/>
                <a:ea typeface="Calibri"/>
                <a:cs typeface="Calibri"/>
                <a:sym typeface="Calibri"/>
              </a:rPr>
              <a:t>✓  Native food — microbiome restoration</a:t>
            </a:r>
            <a:br>
              <a:rPr b="0" i="0" lang="en-US" sz="1050" u="none" cap="none" strike="noStrike">
                <a:solidFill>
                  <a:srgbClr val="27AE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27AE60"/>
                </a:solidFill>
                <a:latin typeface="Calibri"/>
                <a:ea typeface="Calibri"/>
                <a:cs typeface="Calibri"/>
                <a:sym typeface="Calibri"/>
              </a:rPr>
              <a:t>✓  Cultural identity coherence</a:t>
            </a:r>
            <a:br>
              <a:rPr b="0" i="0" lang="en-US" sz="1050" u="none" cap="none" strike="noStrike">
                <a:solidFill>
                  <a:srgbClr val="27AE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27AE60"/>
                </a:solidFill>
                <a:latin typeface="Calibri"/>
                <a:ea typeface="Calibri"/>
                <a:cs typeface="Calibri"/>
                <a:sym typeface="Calibri"/>
              </a:rPr>
              <a:t>✓  Ancestral spiritual resonance</a:t>
            </a:r>
            <a:br>
              <a:rPr b="0" i="0" lang="en-US" sz="1050" u="none" cap="none" strike="noStrike">
                <a:solidFill>
                  <a:srgbClr val="27AE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27AE60"/>
                </a:solidFill>
                <a:latin typeface="Calibri"/>
                <a:ea typeface="Calibri"/>
                <a:cs typeface="Calibri"/>
                <a:sym typeface="Calibri"/>
              </a:rPr>
              <a:t>✓  All 4 therapeutic dimensions active</a:t>
            </a:r>
            <a:br>
              <a:rPr b="0" i="0" lang="en-US" sz="1050" u="none" cap="none" strike="noStrike">
                <a:solidFill>
                  <a:srgbClr val="27AE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050" u="none" cap="none" strike="noStrike">
                <a:solidFill>
                  <a:srgbClr val="27AE60"/>
                </a:solidFill>
                <a:latin typeface="Calibri"/>
                <a:ea typeface="Calibri"/>
                <a:cs typeface="Calibri"/>
                <a:sym typeface="Calibri"/>
              </a:rPr>
              <a:t>✓  Evidence: 4× fewer complications (doula data)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8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MATERNAL &amp; POSTPARTUM HEALTH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8"/>
          <p:cNvSpPr/>
          <p:nvPr/>
        </p:nvSpPr>
        <p:spPr>
          <a:xfrm>
            <a:off x="274320" y="896112"/>
            <a:ext cx="8595360" cy="1143000"/>
          </a:xfrm>
          <a:prstGeom prst="rect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8"/>
          <p:cNvSpPr/>
          <p:nvPr/>
        </p:nvSpPr>
        <p:spPr>
          <a:xfrm>
            <a:off x="274320" y="896112"/>
            <a:ext cx="73152" cy="1143000"/>
          </a:xfrm>
          <a:prstGeom prst="rect">
            <a:avLst/>
          </a:prstGeom>
          <a:solidFill>
            <a:srgbClr val="D4A017"/>
          </a:solidFill>
          <a:ln cap="flat" cmpd="sng" w="12700">
            <a:solidFill>
              <a:srgbClr val="D4A0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8"/>
          <p:cNvSpPr/>
          <p:nvPr/>
        </p:nvSpPr>
        <p:spPr>
          <a:xfrm>
            <a:off x="502920" y="960120"/>
            <a:ext cx="8138160" cy="1024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1200"/>
              <a:buFont typeface="Calibri"/>
              <a:buNone/>
            </a:pPr>
            <a:r>
              <a:rPr b="1" i="1" lang="en-US" sz="120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"Ethnokinship cultures</a:t>
            </a:r>
            <a:r>
              <a:rPr b="0" i="1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— East Asia, South Asia, Middle East — uniformly emphasize extended social support rituals, ancestral foods, and community-based recovery that Western technocentric medicine comparatively neglects."</a:t>
            </a:r>
            <a:br>
              <a:rPr b="0" i="1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00" u="none" cap="none" strike="noStrike">
                <a:solidFill>
                  <a:srgbClr val="9CA3AF"/>
                </a:solidFill>
                <a:latin typeface="Calibri"/>
                <a:ea typeface="Calibri"/>
                <a:cs typeface="Calibri"/>
                <a:sym typeface="Calibri"/>
              </a:rPr>
              <a:t>— Dennis et al. (2007), Qualitative Systematic Review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8"/>
          <p:cNvSpPr/>
          <p:nvPr/>
        </p:nvSpPr>
        <p:spPr>
          <a:xfrm>
            <a:off x="274320" y="2148840"/>
            <a:ext cx="2834640" cy="2697480"/>
          </a:xfrm>
          <a:prstGeom prst="rect">
            <a:avLst/>
          </a:prstGeom>
          <a:solidFill>
            <a:srgbClr val="F5F0E8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8"/>
          <p:cNvSpPr/>
          <p:nvPr/>
        </p:nvSpPr>
        <p:spPr>
          <a:xfrm>
            <a:off x="274320" y="2148840"/>
            <a:ext cx="2834640" cy="64008"/>
          </a:xfrm>
          <a:prstGeom prst="rect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8"/>
          <p:cNvSpPr/>
          <p:nvPr/>
        </p:nvSpPr>
        <p:spPr>
          <a:xfrm>
            <a:off x="475488" y="2286000"/>
            <a:ext cx="548640" cy="548640"/>
          </a:xfrm>
          <a:prstGeom prst="ellipse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47" name="Google Shape;14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1208" y="233172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8"/>
          <p:cNvSpPr/>
          <p:nvPr/>
        </p:nvSpPr>
        <p:spPr>
          <a:xfrm>
            <a:off x="365760" y="2880360"/>
            <a:ext cx="26517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3A2D"/>
              </a:buClr>
              <a:buSzPts val="2200"/>
              <a:buFont typeface="Cambria"/>
              <a:buNone/>
            </a:pPr>
            <a:r>
              <a:rPr b="1" i="0" lang="en-US" sz="2200" u="none" cap="none" strike="noStrike">
                <a:solidFill>
                  <a:srgbClr val="1B3A2D"/>
                </a:solidFill>
                <a:latin typeface="Cambria"/>
                <a:ea typeface="Cambria"/>
                <a:cs typeface="Cambria"/>
                <a:sym typeface="Cambria"/>
              </a:rPr>
              <a:t>↓ PPD Risk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8"/>
          <p:cNvSpPr/>
          <p:nvPr/>
        </p:nvSpPr>
        <p:spPr>
          <a:xfrm>
            <a:off x="411480" y="3337560"/>
            <a:ext cx="25603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3A2D"/>
              </a:buClr>
              <a:buSzPts val="1050"/>
              <a:buFont typeface="Calibri"/>
              <a:buNone/>
            </a:pPr>
            <a:r>
              <a:rPr b="1" i="0" lang="en-US" sz="1050" u="none" cap="none" strike="noStrike">
                <a:solidFill>
                  <a:srgbClr val="1B3A2D"/>
                </a:solidFill>
                <a:latin typeface="Calibri"/>
                <a:ea typeface="Calibri"/>
                <a:cs typeface="Calibri"/>
                <a:sym typeface="Calibri"/>
              </a:rPr>
              <a:t>Traditional Postpartum Practices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8"/>
          <p:cNvSpPr/>
          <p:nvPr/>
        </p:nvSpPr>
        <p:spPr>
          <a:xfrm>
            <a:off x="411480" y="3703320"/>
            <a:ext cx="2560320" cy="107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Return to family home of origin for postpartum recovery (often maternal grandmother's home) is associated with reduced postpartum depression, enhanced breastfeeding success, and lower long-term morbidity.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8"/>
          <p:cNvSpPr/>
          <p:nvPr/>
        </p:nvSpPr>
        <p:spPr>
          <a:xfrm>
            <a:off x="3218688" y="2148840"/>
            <a:ext cx="2834640" cy="2697480"/>
          </a:xfrm>
          <a:prstGeom prst="rect">
            <a:avLst/>
          </a:prstGeom>
          <a:solidFill>
            <a:srgbClr val="F5F0E8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8"/>
          <p:cNvSpPr/>
          <p:nvPr/>
        </p:nvSpPr>
        <p:spPr>
          <a:xfrm>
            <a:off x="3218688" y="2148840"/>
            <a:ext cx="2834640" cy="64008"/>
          </a:xfrm>
          <a:prstGeom prst="rect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8"/>
          <p:cNvSpPr/>
          <p:nvPr/>
        </p:nvSpPr>
        <p:spPr>
          <a:xfrm>
            <a:off x="3419856" y="2286000"/>
            <a:ext cx="548640" cy="548640"/>
          </a:xfrm>
          <a:prstGeom prst="ellipse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54" name="Google Shape;154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65576" y="233172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8"/>
          <p:cNvSpPr/>
          <p:nvPr/>
        </p:nvSpPr>
        <p:spPr>
          <a:xfrm>
            <a:off x="3310128" y="2880360"/>
            <a:ext cx="26517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D6A4F"/>
              </a:buClr>
              <a:buSzPts val="2200"/>
              <a:buFont typeface="Cambria"/>
              <a:buNone/>
            </a:pPr>
            <a:r>
              <a:rPr b="1" i="0" lang="en-US" sz="2200" u="none" cap="none" strike="noStrike">
                <a:solidFill>
                  <a:srgbClr val="2D6A4F"/>
                </a:solidFill>
                <a:latin typeface="Cambria"/>
                <a:ea typeface="Cambria"/>
                <a:cs typeface="Cambria"/>
                <a:sym typeface="Cambria"/>
              </a:rPr>
              <a:t>✓ Cultural Care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8"/>
          <p:cNvSpPr/>
          <p:nvPr/>
        </p:nvSpPr>
        <p:spPr>
          <a:xfrm>
            <a:off x="3355848" y="3337560"/>
            <a:ext cx="25603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3A2D"/>
              </a:buClr>
              <a:buSzPts val="1050"/>
              <a:buFont typeface="Calibri"/>
              <a:buNone/>
            </a:pPr>
            <a:r>
              <a:rPr b="1" i="0" lang="en-US" sz="1050" u="none" cap="none" strike="noStrike">
                <a:solidFill>
                  <a:srgbClr val="1B3A2D"/>
                </a:solidFill>
                <a:latin typeface="Calibri"/>
                <a:ea typeface="Calibri"/>
                <a:cs typeface="Calibri"/>
                <a:sym typeface="Calibri"/>
              </a:rPr>
              <a:t>Chinese 'Doing the Month'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8"/>
          <p:cNvSpPr/>
          <p:nvPr/>
        </p:nvSpPr>
        <p:spPr>
          <a:xfrm>
            <a:off x="3355848" y="3703320"/>
            <a:ext cx="2560320" cy="107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 2025 qualitative study in Qingdao found integration of traditional cultural practices with modern healthcare significantly enhanced maternal well-being, addressing both physical and psychosocial dimensions.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8"/>
          <p:cNvSpPr/>
          <p:nvPr/>
        </p:nvSpPr>
        <p:spPr>
          <a:xfrm>
            <a:off x="6163056" y="2148840"/>
            <a:ext cx="2834640" cy="2697480"/>
          </a:xfrm>
          <a:prstGeom prst="rect">
            <a:avLst/>
          </a:prstGeom>
          <a:solidFill>
            <a:srgbClr val="F5F0E8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8"/>
          <p:cNvSpPr/>
          <p:nvPr/>
        </p:nvSpPr>
        <p:spPr>
          <a:xfrm>
            <a:off x="6163056" y="2148840"/>
            <a:ext cx="2834640" cy="64008"/>
          </a:xfrm>
          <a:prstGeom prst="rect">
            <a:avLst/>
          </a:prstGeom>
          <a:solidFill>
            <a:srgbClr val="3B7A57"/>
          </a:solidFill>
          <a:ln cap="flat" cmpd="sng" w="12700">
            <a:solidFill>
              <a:srgbClr val="3B7A5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8"/>
          <p:cNvSpPr/>
          <p:nvPr/>
        </p:nvSpPr>
        <p:spPr>
          <a:xfrm>
            <a:off x="6364224" y="2286000"/>
            <a:ext cx="548640" cy="548640"/>
          </a:xfrm>
          <a:prstGeom prst="ellipse">
            <a:avLst/>
          </a:prstGeom>
          <a:solidFill>
            <a:srgbClr val="3B7A57"/>
          </a:solidFill>
          <a:ln cap="flat" cmpd="sng" w="12700">
            <a:solidFill>
              <a:srgbClr val="3B7A5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61" name="Google Shape;161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09944" y="233172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8"/>
          <p:cNvSpPr/>
          <p:nvPr/>
        </p:nvSpPr>
        <p:spPr>
          <a:xfrm>
            <a:off x="6254496" y="2880360"/>
            <a:ext cx="26517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B7A57"/>
              </a:buClr>
              <a:buSzPts val="2200"/>
              <a:buFont typeface="Cambria"/>
              <a:buNone/>
            </a:pPr>
            <a:r>
              <a:rPr b="1" i="0" lang="en-US" sz="2200" u="none" cap="none" strike="noStrike">
                <a:solidFill>
                  <a:srgbClr val="3B7A57"/>
                </a:solidFill>
                <a:latin typeface="Cambria"/>
                <a:ea typeface="Cambria"/>
                <a:cs typeface="Cambria"/>
                <a:sym typeface="Cambria"/>
              </a:rPr>
              <a:t>4×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6300216" y="3337560"/>
            <a:ext cx="25603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3A2D"/>
              </a:buClr>
              <a:buSzPts val="1050"/>
              <a:buFont typeface="Calibri"/>
              <a:buNone/>
            </a:pPr>
            <a:r>
              <a:rPr b="1" i="0" lang="en-US" sz="1050" u="none" cap="none" strike="noStrike">
                <a:solidFill>
                  <a:srgbClr val="1B3A2D"/>
                </a:solidFill>
                <a:latin typeface="Calibri"/>
                <a:ea typeface="Calibri"/>
                <a:cs typeface="Calibri"/>
                <a:sym typeface="Calibri"/>
              </a:rPr>
              <a:t>Community Doula Evidence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8"/>
          <p:cNvSpPr/>
          <p:nvPr/>
        </p:nvSpPr>
        <p:spPr>
          <a:xfrm>
            <a:off x="6300216" y="3703320"/>
            <a:ext cx="2560320" cy="107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Community doulas bridging homeplace and clinical settings reduce the probability of low-birthweight infants fourfold and cut birth complications twofold among high-risk populations (Commonwealth Fund, 2021).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3A2D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MECHANISMS: WHY THE HOMEPLACE HEALS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9"/>
          <p:cNvSpPr/>
          <p:nvPr/>
        </p:nvSpPr>
        <p:spPr>
          <a:xfrm>
            <a:off x="365760" y="777240"/>
            <a:ext cx="1645920" cy="45720"/>
          </a:xfrm>
          <a:prstGeom prst="rect">
            <a:avLst/>
          </a:prstGeom>
          <a:solidFill>
            <a:srgbClr val="D4A017"/>
          </a:solidFill>
          <a:ln cap="flat" cmpd="sng" w="12700">
            <a:solidFill>
              <a:srgbClr val="D4A0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9"/>
          <p:cNvSpPr/>
          <p:nvPr/>
        </p:nvSpPr>
        <p:spPr>
          <a:xfrm>
            <a:off x="256032" y="960120"/>
            <a:ext cx="2834640" cy="3840480"/>
          </a:xfrm>
          <a:prstGeom prst="rect">
            <a:avLst/>
          </a:prstGeom>
          <a:solidFill>
            <a:srgbClr val="1E4034"/>
          </a:solidFill>
          <a:ln cap="flat" cmpd="sng" w="254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9"/>
          <p:cNvSpPr/>
          <p:nvPr/>
        </p:nvSpPr>
        <p:spPr>
          <a:xfrm>
            <a:off x="256032" y="960120"/>
            <a:ext cx="2834640" cy="64008"/>
          </a:xfrm>
          <a:prstGeom prst="rect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9"/>
          <p:cNvSpPr/>
          <p:nvPr/>
        </p:nvSpPr>
        <p:spPr>
          <a:xfrm>
            <a:off x="393192" y="1024128"/>
            <a:ext cx="7315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6A4F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2D6A4F"/>
                </a:solidFill>
                <a:latin typeface="Cambria"/>
                <a:ea typeface="Cambria"/>
                <a:cs typeface="Cambria"/>
                <a:sym typeface="Cambria"/>
              </a:rPr>
              <a:t>01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9"/>
          <p:cNvSpPr/>
          <p:nvPr/>
        </p:nvSpPr>
        <p:spPr>
          <a:xfrm>
            <a:off x="2267712" y="1097280"/>
            <a:ext cx="594360" cy="594360"/>
          </a:xfrm>
          <a:prstGeom prst="ellipse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6" name="Google Shape;17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13432" y="1143000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9"/>
          <p:cNvSpPr/>
          <p:nvPr/>
        </p:nvSpPr>
        <p:spPr>
          <a:xfrm>
            <a:off x="393192" y="1600200"/>
            <a:ext cx="25603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mbria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Neuroendocrine Regulation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9"/>
          <p:cNvSpPr/>
          <p:nvPr/>
        </p:nvSpPr>
        <p:spPr>
          <a:xfrm>
            <a:off x="393192" y="2103120"/>
            <a:ext cx="2286000" cy="27432"/>
          </a:xfrm>
          <a:prstGeom prst="rect">
            <a:avLst/>
          </a:prstGeom>
          <a:solidFill>
            <a:srgbClr val="2D6A4F">
              <a:alpha val="70196"/>
            </a:srgbClr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9"/>
          <p:cNvSpPr/>
          <p:nvPr/>
        </p:nvSpPr>
        <p:spPr>
          <a:xfrm>
            <a:off x="393192" y="2212848"/>
            <a:ext cx="2578608" cy="2468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EDE9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E8EDE9"/>
                </a:solidFill>
                <a:latin typeface="Calibri"/>
                <a:ea typeface="Calibri"/>
                <a:cs typeface="Calibri"/>
                <a:sym typeface="Calibri"/>
              </a:rPr>
              <a:t>→  HPA axis calibrated to native environment set-points</a:t>
            </a:r>
            <a:br>
              <a:rPr b="0" i="0" lang="en-US" sz="1050" u="none" cap="none" strike="noStrike">
                <a:solidFill>
                  <a:srgbClr val="E8EDE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E8EDE9"/>
                </a:solidFill>
                <a:latin typeface="Calibri"/>
                <a:ea typeface="Calibri"/>
                <a:cs typeface="Calibri"/>
                <a:sym typeface="Calibri"/>
              </a:rPr>
              <a:t>→  Environmental familiarity reduces amygdala activation</a:t>
            </a:r>
            <a:br>
              <a:rPr b="0" i="0" lang="en-US" sz="1050" u="none" cap="none" strike="noStrike">
                <a:solidFill>
                  <a:srgbClr val="E8EDE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E8EDE9"/>
                </a:solidFill>
                <a:latin typeface="Calibri"/>
                <a:ea typeface="Calibri"/>
                <a:cs typeface="Calibri"/>
                <a:sym typeface="Calibri"/>
              </a:rPr>
              <a:t>→  Ventral vagal &amp; oxytocin pathways activated (as in secure attachment)</a:t>
            </a:r>
            <a:br>
              <a:rPr b="0" i="0" lang="en-US" sz="1050" u="none" cap="none" strike="noStrike">
                <a:solidFill>
                  <a:srgbClr val="E8EDE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E8EDE9"/>
                </a:solidFill>
                <a:latin typeface="Calibri"/>
                <a:ea typeface="Calibri"/>
                <a:cs typeface="Calibri"/>
                <a:sym typeface="Calibri"/>
              </a:rPr>
              <a:t>→  Reduced ambient cortisol → immune repair, tissue regeneration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/>
          <p:nvPr/>
        </p:nvSpPr>
        <p:spPr>
          <a:xfrm>
            <a:off x="3200400" y="960120"/>
            <a:ext cx="2834640" cy="3840480"/>
          </a:xfrm>
          <a:prstGeom prst="rect">
            <a:avLst/>
          </a:prstGeom>
          <a:solidFill>
            <a:srgbClr val="1E4034"/>
          </a:solidFill>
          <a:ln cap="flat" cmpd="sng" w="25400">
            <a:solidFill>
              <a:srgbClr val="3B7A5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9"/>
          <p:cNvSpPr/>
          <p:nvPr/>
        </p:nvSpPr>
        <p:spPr>
          <a:xfrm>
            <a:off x="3200400" y="960120"/>
            <a:ext cx="2834640" cy="64008"/>
          </a:xfrm>
          <a:prstGeom prst="rect">
            <a:avLst/>
          </a:prstGeom>
          <a:solidFill>
            <a:srgbClr val="3B7A57"/>
          </a:solidFill>
          <a:ln cap="flat" cmpd="sng" w="12700">
            <a:solidFill>
              <a:srgbClr val="3B7A5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9"/>
          <p:cNvSpPr/>
          <p:nvPr/>
        </p:nvSpPr>
        <p:spPr>
          <a:xfrm>
            <a:off x="3337560" y="1024128"/>
            <a:ext cx="7315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7A57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3B7A57"/>
                </a:solidFill>
                <a:latin typeface="Cambria"/>
                <a:ea typeface="Cambria"/>
                <a:cs typeface="Cambria"/>
                <a:sym typeface="Cambria"/>
              </a:rPr>
              <a:t>02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9"/>
          <p:cNvSpPr/>
          <p:nvPr/>
        </p:nvSpPr>
        <p:spPr>
          <a:xfrm>
            <a:off x="5212080" y="1097280"/>
            <a:ext cx="594360" cy="594360"/>
          </a:xfrm>
          <a:prstGeom prst="ellipse">
            <a:avLst/>
          </a:prstGeom>
          <a:solidFill>
            <a:srgbClr val="3B7A57"/>
          </a:solidFill>
          <a:ln cap="flat" cmpd="sng" w="12700">
            <a:solidFill>
              <a:srgbClr val="3B7A5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84" name="Google Shape;18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57800" y="1143000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9"/>
          <p:cNvSpPr/>
          <p:nvPr/>
        </p:nvSpPr>
        <p:spPr>
          <a:xfrm>
            <a:off x="3337560" y="1600200"/>
            <a:ext cx="25603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mbria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Microbiome Restoration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9"/>
          <p:cNvSpPr/>
          <p:nvPr/>
        </p:nvSpPr>
        <p:spPr>
          <a:xfrm>
            <a:off x="3337560" y="2103120"/>
            <a:ext cx="2286000" cy="27432"/>
          </a:xfrm>
          <a:prstGeom prst="rect">
            <a:avLst/>
          </a:prstGeom>
          <a:solidFill>
            <a:srgbClr val="3B7A57">
              <a:alpha val="70196"/>
            </a:srgbClr>
          </a:solidFill>
          <a:ln cap="flat" cmpd="sng" w="12700">
            <a:solidFill>
              <a:srgbClr val="3B7A5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9"/>
          <p:cNvSpPr/>
          <p:nvPr/>
        </p:nvSpPr>
        <p:spPr>
          <a:xfrm>
            <a:off x="3337560" y="2212848"/>
            <a:ext cx="2578608" cy="2468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EDE9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E8EDE9"/>
                </a:solidFill>
                <a:latin typeface="Calibri"/>
                <a:ea typeface="Calibri"/>
                <a:cs typeface="Calibri"/>
                <a:sym typeface="Calibri"/>
              </a:rPr>
              <a:t>→  Native soil microbiota imprint gut community (Wu et al., 2021)</a:t>
            </a:r>
            <a:br>
              <a:rPr b="0" i="0" lang="en-US" sz="1050" u="none" cap="none" strike="noStrike">
                <a:solidFill>
                  <a:srgbClr val="E8EDE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E8EDE9"/>
                </a:solidFill>
                <a:latin typeface="Calibri"/>
                <a:ea typeface="Calibri"/>
                <a:cs typeface="Calibri"/>
                <a:sym typeface="Calibri"/>
              </a:rPr>
              <a:t>→  27% birthplace-specific species persist post-migration</a:t>
            </a:r>
            <a:br>
              <a:rPr b="0" i="0" lang="en-US" sz="1050" u="none" cap="none" strike="noStrike">
                <a:solidFill>
                  <a:srgbClr val="E8EDE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E8EDE9"/>
                </a:solidFill>
                <a:latin typeface="Calibri"/>
                <a:ea typeface="Calibri"/>
                <a:cs typeface="Calibri"/>
                <a:sym typeface="Calibri"/>
              </a:rPr>
              <a:t>→  Environment &gt; genetics in shaping gut microbiome (Rothschild, 2018)</a:t>
            </a:r>
            <a:br>
              <a:rPr b="0" i="0" lang="en-US" sz="1050" u="none" cap="none" strike="noStrike">
                <a:solidFill>
                  <a:srgbClr val="E8EDE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E8EDE9"/>
                </a:solidFill>
                <a:latin typeface="Calibri"/>
                <a:ea typeface="Calibri"/>
                <a:cs typeface="Calibri"/>
                <a:sym typeface="Calibri"/>
              </a:rPr>
              <a:t>→  Native foods → microbially-encoded gut-brain information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9"/>
          <p:cNvSpPr/>
          <p:nvPr/>
        </p:nvSpPr>
        <p:spPr>
          <a:xfrm>
            <a:off x="6144768" y="960120"/>
            <a:ext cx="2834640" cy="3840480"/>
          </a:xfrm>
          <a:prstGeom prst="rect">
            <a:avLst/>
          </a:prstGeom>
          <a:solidFill>
            <a:srgbClr val="1E4034"/>
          </a:solidFill>
          <a:ln cap="flat" cmpd="sng" w="25400">
            <a:solidFill>
              <a:srgbClr val="D4A0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9"/>
          <p:cNvSpPr/>
          <p:nvPr/>
        </p:nvSpPr>
        <p:spPr>
          <a:xfrm>
            <a:off x="6144768" y="960120"/>
            <a:ext cx="2834640" cy="64008"/>
          </a:xfrm>
          <a:prstGeom prst="rect">
            <a:avLst/>
          </a:prstGeom>
          <a:solidFill>
            <a:srgbClr val="D4A017"/>
          </a:solidFill>
          <a:ln cap="flat" cmpd="sng" w="12700">
            <a:solidFill>
              <a:srgbClr val="D4A0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9"/>
          <p:cNvSpPr/>
          <p:nvPr/>
        </p:nvSpPr>
        <p:spPr>
          <a:xfrm>
            <a:off x="6281928" y="1024128"/>
            <a:ext cx="7315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4A017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D4A017"/>
                </a:solidFill>
                <a:latin typeface="Cambria"/>
                <a:ea typeface="Cambria"/>
                <a:cs typeface="Cambria"/>
                <a:sym typeface="Cambria"/>
              </a:rPr>
              <a:t>03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9"/>
          <p:cNvSpPr/>
          <p:nvPr/>
        </p:nvSpPr>
        <p:spPr>
          <a:xfrm>
            <a:off x="8156448" y="1097280"/>
            <a:ext cx="594360" cy="594360"/>
          </a:xfrm>
          <a:prstGeom prst="ellipse">
            <a:avLst/>
          </a:prstGeom>
          <a:solidFill>
            <a:srgbClr val="D4A017"/>
          </a:solidFill>
          <a:ln cap="flat" cmpd="sng" w="12700">
            <a:solidFill>
              <a:srgbClr val="D4A0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92" name="Google Shape;192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02168" y="1143000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9"/>
          <p:cNvSpPr/>
          <p:nvPr/>
        </p:nvSpPr>
        <p:spPr>
          <a:xfrm>
            <a:off x="6281928" y="1600200"/>
            <a:ext cx="25603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mbria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Identity &amp; Meaning-Making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9"/>
          <p:cNvSpPr/>
          <p:nvPr/>
        </p:nvSpPr>
        <p:spPr>
          <a:xfrm>
            <a:off x="6281928" y="2103120"/>
            <a:ext cx="2286000" cy="27432"/>
          </a:xfrm>
          <a:prstGeom prst="rect">
            <a:avLst/>
          </a:prstGeom>
          <a:solidFill>
            <a:srgbClr val="D4A017">
              <a:alpha val="70196"/>
            </a:srgbClr>
          </a:solidFill>
          <a:ln cap="flat" cmpd="sng" w="12700">
            <a:solidFill>
              <a:srgbClr val="D4A0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9"/>
          <p:cNvSpPr/>
          <p:nvPr/>
        </p:nvSpPr>
        <p:spPr>
          <a:xfrm>
            <a:off x="6281928" y="2212848"/>
            <a:ext cx="2578608" cy="2468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5F0E8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5F0E8"/>
                </a:solidFill>
                <a:latin typeface="Calibri"/>
                <a:ea typeface="Calibri"/>
                <a:cs typeface="Calibri"/>
                <a:sym typeface="Calibri"/>
              </a:rPr>
              <a:t>→  Ancestral environments activate all 4 therapeutic dimensions simultaneously</a:t>
            </a:r>
            <a:br>
              <a:rPr b="0" i="0" lang="en-US" sz="1050" u="none" cap="none" strike="noStrike">
                <a:solidFill>
                  <a:srgbClr val="F5F0E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F5F0E8"/>
                </a:solidFill>
                <a:latin typeface="Calibri"/>
                <a:ea typeface="Calibri"/>
                <a:cs typeface="Calibri"/>
                <a:sym typeface="Calibri"/>
              </a:rPr>
              <a:t>→  Cultural identity coherence reduces chronic illness burden</a:t>
            </a:r>
            <a:br>
              <a:rPr b="0" i="0" lang="en-US" sz="1050" u="none" cap="none" strike="noStrike">
                <a:solidFill>
                  <a:srgbClr val="F5F0E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F5F0E8"/>
                </a:solidFill>
                <a:latin typeface="Calibri"/>
                <a:ea typeface="Calibri"/>
                <a:cs typeface="Calibri"/>
                <a:sym typeface="Calibri"/>
              </a:rPr>
              <a:t>→  Spiritual resonance confers existential meaning</a:t>
            </a:r>
            <a:br>
              <a:rPr b="0" i="0" lang="en-US" sz="1050" u="none" cap="none" strike="noStrike">
                <a:solidFill>
                  <a:srgbClr val="F5F0E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F5F0E8"/>
                </a:solidFill>
                <a:latin typeface="Calibri"/>
                <a:ea typeface="Calibri"/>
                <a:cs typeface="Calibri"/>
                <a:sym typeface="Calibri"/>
              </a:rPr>
              <a:t>→  Annamaya Kosha: body reconstituted from native elements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0E8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"/>
          <p:cNvSpPr/>
          <p:nvPr/>
        </p:nvSpPr>
        <p:spPr>
          <a:xfrm>
            <a:off x="0" y="0"/>
            <a:ext cx="9144000" cy="777300"/>
          </a:xfrm>
          <a:prstGeom prst="rect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0"/>
          <p:cNvSpPr/>
          <p:nvPr/>
        </p:nvSpPr>
        <p:spPr>
          <a:xfrm>
            <a:off x="365760" y="55756"/>
            <a:ext cx="8412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THE ANNAMAYA KOSHA: VEDANTIC INTEGRATION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0"/>
          <p:cNvSpPr/>
          <p:nvPr/>
        </p:nvSpPr>
        <p:spPr>
          <a:xfrm>
            <a:off x="274320" y="715351"/>
            <a:ext cx="41148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3A2D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B3A2D"/>
                </a:solidFill>
                <a:latin typeface="Cambria"/>
                <a:ea typeface="Cambria"/>
                <a:cs typeface="Cambria"/>
                <a:sym typeface="Cambria"/>
              </a:rPr>
              <a:t>अन्नमय कोश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0"/>
          <p:cNvSpPr/>
          <p:nvPr/>
        </p:nvSpPr>
        <p:spPr>
          <a:xfrm>
            <a:off x="274320" y="1377622"/>
            <a:ext cx="82296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6A4F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2D6A4F"/>
                </a:solidFill>
                <a:latin typeface="Calibri"/>
                <a:ea typeface="Calibri"/>
                <a:cs typeface="Calibri"/>
                <a:sym typeface="Calibri"/>
              </a:rPr>
              <a:t>Annamaya Kosha — 'The Body Made of Food'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0"/>
          <p:cNvSpPr/>
          <p:nvPr/>
        </p:nvSpPr>
        <p:spPr>
          <a:xfrm>
            <a:off x="274320" y="170725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Taittiriya Upanishad  |  Vedantic Panchakosha Framework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0"/>
          <p:cNvSpPr/>
          <p:nvPr/>
        </p:nvSpPr>
        <p:spPr>
          <a:xfrm>
            <a:off x="274320" y="2049037"/>
            <a:ext cx="255900" cy="475500"/>
          </a:xfrm>
          <a:prstGeom prst="rect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0"/>
          <p:cNvSpPr/>
          <p:nvPr/>
        </p:nvSpPr>
        <p:spPr>
          <a:xfrm>
            <a:off x="594360" y="2049037"/>
            <a:ext cx="8275200" cy="475500"/>
          </a:xfrm>
          <a:prstGeom prst="rect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0"/>
          <p:cNvSpPr/>
          <p:nvPr/>
        </p:nvSpPr>
        <p:spPr>
          <a:xfrm>
            <a:off x="713232" y="2049037"/>
            <a:ext cx="80466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Annamaya Kosha  —  Physical food body — built from native soil, water, food. Native environment = physiological homecoming.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0"/>
          <p:cNvSpPr/>
          <p:nvPr/>
        </p:nvSpPr>
        <p:spPr>
          <a:xfrm>
            <a:off x="274320" y="2597677"/>
            <a:ext cx="255900" cy="475500"/>
          </a:xfrm>
          <a:prstGeom prst="rect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0"/>
          <p:cNvSpPr/>
          <p:nvPr/>
        </p:nvSpPr>
        <p:spPr>
          <a:xfrm>
            <a:off x="594360" y="2597677"/>
            <a:ext cx="8275200" cy="475500"/>
          </a:xfrm>
          <a:prstGeom prst="rect">
            <a:avLst/>
          </a:prstGeom>
          <a:solidFill>
            <a:srgbClr val="2D6A4F">
              <a:alpha val="87843"/>
            </a:srgbClr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0"/>
          <p:cNvSpPr/>
          <p:nvPr/>
        </p:nvSpPr>
        <p:spPr>
          <a:xfrm>
            <a:off x="713232" y="2597677"/>
            <a:ext cx="80466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Pranamaya Kosha  —  Energy / breath body — resonates with familiar climate, seasonal rhythm, native air.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0"/>
          <p:cNvSpPr/>
          <p:nvPr/>
        </p:nvSpPr>
        <p:spPr>
          <a:xfrm>
            <a:off x="274320" y="3146317"/>
            <a:ext cx="255900" cy="475500"/>
          </a:xfrm>
          <a:prstGeom prst="rect">
            <a:avLst/>
          </a:prstGeom>
          <a:solidFill>
            <a:srgbClr val="3B7A57"/>
          </a:solidFill>
          <a:ln cap="flat" cmpd="sng" w="12700">
            <a:solidFill>
              <a:srgbClr val="3B7A5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0"/>
          <p:cNvSpPr/>
          <p:nvPr/>
        </p:nvSpPr>
        <p:spPr>
          <a:xfrm>
            <a:off x="594360" y="3146317"/>
            <a:ext cx="8275200" cy="475500"/>
          </a:xfrm>
          <a:prstGeom prst="rect">
            <a:avLst/>
          </a:prstGeom>
          <a:solidFill>
            <a:srgbClr val="3B7A57">
              <a:alpha val="76078"/>
            </a:srgbClr>
          </a:solidFill>
          <a:ln cap="flat" cmpd="sng" w="12700">
            <a:solidFill>
              <a:srgbClr val="3B7A5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0"/>
          <p:cNvSpPr/>
          <p:nvPr/>
        </p:nvSpPr>
        <p:spPr>
          <a:xfrm>
            <a:off x="713232" y="3146317"/>
            <a:ext cx="80466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Manomaya Kosha  —  Mind / emotion body — nourished by mother tongue, kinship, cultural recognition.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0"/>
          <p:cNvSpPr/>
          <p:nvPr/>
        </p:nvSpPr>
        <p:spPr>
          <a:xfrm>
            <a:off x="274320" y="3694957"/>
            <a:ext cx="255900" cy="475500"/>
          </a:xfrm>
          <a:prstGeom prst="rect">
            <a:avLst/>
          </a:prstGeom>
          <a:solidFill>
            <a:srgbClr val="4A8C6F"/>
          </a:solidFill>
          <a:ln cap="flat" cmpd="sng" w="12700">
            <a:solidFill>
              <a:srgbClr val="4A8C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0"/>
          <p:cNvSpPr/>
          <p:nvPr/>
        </p:nvSpPr>
        <p:spPr>
          <a:xfrm>
            <a:off x="594360" y="3694957"/>
            <a:ext cx="8275200" cy="475500"/>
          </a:xfrm>
          <a:prstGeom prst="rect">
            <a:avLst/>
          </a:prstGeom>
          <a:solidFill>
            <a:srgbClr val="4A8C6F">
              <a:alpha val="63921"/>
            </a:srgbClr>
          </a:solidFill>
          <a:ln cap="flat" cmpd="sng" w="12700">
            <a:solidFill>
              <a:srgbClr val="4A8C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0"/>
          <p:cNvSpPr/>
          <p:nvPr/>
        </p:nvSpPr>
        <p:spPr>
          <a:xfrm>
            <a:off x="713232" y="3694957"/>
            <a:ext cx="80466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Vijnanamaya Kosha  —  Wisdom body — ancestral knowledge, identity coherence, traditional practices.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0"/>
          <p:cNvSpPr/>
          <p:nvPr/>
        </p:nvSpPr>
        <p:spPr>
          <a:xfrm>
            <a:off x="274320" y="4243597"/>
            <a:ext cx="255900" cy="475500"/>
          </a:xfrm>
          <a:prstGeom prst="rect">
            <a:avLst/>
          </a:prstGeom>
          <a:solidFill>
            <a:srgbClr val="5A9C7E"/>
          </a:solidFill>
          <a:ln cap="flat" cmpd="sng" w="12700">
            <a:solidFill>
              <a:srgbClr val="5A9C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0"/>
          <p:cNvSpPr/>
          <p:nvPr/>
        </p:nvSpPr>
        <p:spPr>
          <a:xfrm>
            <a:off x="594360" y="4243597"/>
            <a:ext cx="8275200" cy="475500"/>
          </a:xfrm>
          <a:prstGeom prst="rect">
            <a:avLst/>
          </a:prstGeom>
          <a:solidFill>
            <a:srgbClr val="5A9C7E">
              <a:alpha val="52156"/>
            </a:srgbClr>
          </a:solidFill>
          <a:ln cap="flat" cmpd="sng" w="12700">
            <a:solidFill>
              <a:srgbClr val="5A9C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0"/>
          <p:cNvSpPr/>
          <p:nvPr/>
        </p:nvSpPr>
        <p:spPr>
          <a:xfrm>
            <a:off x="713232" y="4243597"/>
            <a:ext cx="80466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Anandamaya Kosha  —  Bliss body — spiritual fulfilment through cultural wholeness and belonging.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0"/>
          <p:cNvSpPr/>
          <p:nvPr/>
        </p:nvSpPr>
        <p:spPr>
          <a:xfrm>
            <a:off x="274320" y="4768819"/>
            <a:ext cx="8595300" cy="0"/>
          </a:xfrm>
          <a:prstGeom prst="rect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0"/>
          <p:cNvSpPr/>
          <p:nvPr/>
        </p:nvSpPr>
        <p:spPr>
          <a:xfrm>
            <a:off x="190688" y="4708722"/>
            <a:ext cx="87609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3A2D"/>
              </a:buClr>
              <a:buSzPts val="1050"/>
              <a:buFont typeface="Calibri"/>
              <a:buNone/>
            </a:pPr>
            <a:r>
              <a:rPr b="0" i="1" lang="en-US" sz="1000" u="none" cap="none" strike="noStrike">
                <a:solidFill>
                  <a:srgbClr val="1B3A2D"/>
                </a:solidFill>
                <a:latin typeface="Calibri"/>
                <a:ea typeface="Calibri"/>
                <a:cs typeface="Calibri"/>
                <a:sym typeface="Calibri"/>
              </a:rPr>
              <a:t>💡  Returning to native foods, water &amp; soil = literal reconstitution of the Annamaya Kosha — a finding now partially validated by microbiome-environment research.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1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INDIGENOUS &amp; TRADITIONAL HEALING: EVIDENCE BASE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1"/>
          <p:cNvSpPr/>
          <p:nvPr/>
        </p:nvSpPr>
        <p:spPr>
          <a:xfrm>
            <a:off x="256032" y="868680"/>
            <a:ext cx="2852928" cy="3977640"/>
          </a:xfrm>
          <a:prstGeom prst="rect">
            <a:avLst/>
          </a:prstGeom>
          <a:solidFill>
            <a:srgbClr val="F5F0E8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1"/>
          <p:cNvSpPr/>
          <p:nvPr/>
        </p:nvSpPr>
        <p:spPr>
          <a:xfrm>
            <a:off x="256032" y="868680"/>
            <a:ext cx="2852928" cy="804672"/>
          </a:xfrm>
          <a:prstGeom prst="rect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1"/>
          <p:cNvSpPr/>
          <p:nvPr/>
        </p:nvSpPr>
        <p:spPr>
          <a:xfrm>
            <a:off x="347472" y="886968"/>
            <a:ext cx="2670048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AUSTRALIA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1"/>
          <p:cNvSpPr/>
          <p:nvPr/>
        </p:nvSpPr>
        <p:spPr>
          <a:xfrm>
            <a:off x="365760" y="1170432"/>
            <a:ext cx="438912" cy="438912"/>
          </a:xfrm>
          <a:prstGeom prst="ellipse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34" name="Google Shape;23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1480" y="1216152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1"/>
          <p:cNvSpPr/>
          <p:nvPr/>
        </p:nvSpPr>
        <p:spPr>
          <a:xfrm>
            <a:off x="914400" y="1170432"/>
            <a:ext cx="208483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Caring for Country Programs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1"/>
          <p:cNvSpPr/>
          <p:nvPr/>
        </p:nvSpPr>
        <p:spPr>
          <a:xfrm>
            <a:off x="393192" y="1737360"/>
            <a:ext cx="2606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Aboriginal &amp; Torres Strait Islander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393192" y="2057400"/>
            <a:ext cx="2606040" cy="2651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→  β = −0.97 psychological distress reduction</a:t>
            </a:r>
            <a:b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→  Lower BMI &amp; blood pressure</a:t>
            </a:r>
            <a:b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→  Decreased diabetes &amp; cardiovascular risk</a:t>
            </a:r>
            <a:b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→  Land management activities as cultural medicine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1"/>
          <p:cNvSpPr/>
          <p:nvPr/>
        </p:nvSpPr>
        <p:spPr>
          <a:xfrm>
            <a:off x="3200400" y="868680"/>
            <a:ext cx="2852928" cy="3977640"/>
          </a:xfrm>
          <a:prstGeom prst="rect">
            <a:avLst/>
          </a:prstGeom>
          <a:solidFill>
            <a:srgbClr val="F5F0E8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1"/>
          <p:cNvSpPr/>
          <p:nvPr/>
        </p:nvSpPr>
        <p:spPr>
          <a:xfrm>
            <a:off x="3200400" y="868680"/>
            <a:ext cx="2852928" cy="804672"/>
          </a:xfrm>
          <a:prstGeom prst="rect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1"/>
          <p:cNvSpPr/>
          <p:nvPr/>
        </p:nvSpPr>
        <p:spPr>
          <a:xfrm>
            <a:off x="3291840" y="886968"/>
            <a:ext cx="2670048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LOUISIANA, USA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1"/>
          <p:cNvSpPr/>
          <p:nvPr/>
        </p:nvSpPr>
        <p:spPr>
          <a:xfrm>
            <a:off x="3310128" y="1170432"/>
            <a:ext cx="438912" cy="438912"/>
          </a:xfrm>
          <a:prstGeom prst="ellipse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42" name="Google Shape;24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55848" y="1216152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1"/>
          <p:cNvSpPr/>
          <p:nvPr/>
        </p:nvSpPr>
        <p:spPr>
          <a:xfrm>
            <a:off x="3858768" y="1170432"/>
            <a:ext cx="208483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United Houma Nation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'Returning to Our Roots'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1"/>
          <p:cNvSpPr/>
          <p:nvPr/>
        </p:nvSpPr>
        <p:spPr>
          <a:xfrm>
            <a:off x="3337560" y="1737360"/>
            <a:ext cx="2606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Johnson-Jennings et al. (2020)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1"/>
          <p:cNvSpPr/>
          <p:nvPr/>
        </p:nvSpPr>
        <p:spPr>
          <a:xfrm>
            <a:off x="3337560" y="2057400"/>
            <a:ext cx="2606040" cy="2651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→  Land-based pilot: feasible &amp; effective</a:t>
            </a:r>
            <a:b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→  Sacred water sites activated ceremony &amp; mindfulness</a:t>
            </a:r>
            <a:b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→  Uma Hochokma Framework developed</a:t>
            </a:r>
            <a:b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→  Land central to all dimensions of wellness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6144768" y="868680"/>
            <a:ext cx="2852928" cy="3977640"/>
          </a:xfrm>
          <a:prstGeom prst="rect">
            <a:avLst/>
          </a:prstGeom>
          <a:solidFill>
            <a:srgbClr val="F5F0E8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1"/>
          <p:cNvSpPr/>
          <p:nvPr/>
        </p:nvSpPr>
        <p:spPr>
          <a:xfrm>
            <a:off x="6144768" y="868680"/>
            <a:ext cx="2852928" cy="804672"/>
          </a:xfrm>
          <a:prstGeom prst="rect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1"/>
          <p:cNvSpPr/>
          <p:nvPr/>
        </p:nvSpPr>
        <p:spPr>
          <a:xfrm>
            <a:off x="6236208" y="886968"/>
            <a:ext cx="2670048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CANADA / NUNATSIAVUT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6254496" y="1170432"/>
            <a:ext cx="438912" cy="438912"/>
          </a:xfrm>
          <a:prstGeom prst="ellipse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50" name="Google Shape;250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00216" y="1216152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1"/>
          <p:cNvSpPr/>
          <p:nvPr/>
        </p:nvSpPr>
        <p:spPr>
          <a:xfrm>
            <a:off x="6803136" y="1170432"/>
            <a:ext cx="208483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Anishinaabe &amp; Inuit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Land Programs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1"/>
          <p:cNvSpPr/>
          <p:nvPr/>
        </p:nvSpPr>
        <p:spPr>
          <a:xfrm>
            <a:off x="6281928" y="1737360"/>
            <a:ext cx="2606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Multiple communities, 2020–2022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6281928" y="2057400"/>
            <a:ext cx="2606040" cy="2651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→  Traditional land activities → improved mental wellness</a:t>
            </a:r>
            <a:b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→  Inuit elders: sleep improved, anxiety reduced</a:t>
            </a:r>
            <a:b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→  Language + land = identity + health</a:t>
            </a:r>
            <a:b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0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→  'We get healthy on the land'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3A2D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"/>
          <p:cNvSpPr/>
          <p:nvPr/>
        </p:nvSpPr>
        <p:spPr>
          <a:xfrm>
            <a:off x="365760" y="164592"/>
            <a:ext cx="841248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THE INTEGRATED HOMEPLACE HEALING MODEL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365760" y="731520"/>
            <a:ext cx="1828800" cy="45720"/>
          </a:xfrm>
          <a:prstGeom prst="rect">
            <a:avLst/>
          </a:prstGeom>
          <a:solidFill>
            <a:srgbClr val="D4A017"/>
          </a:solidFill>
          <a:ln cap="flat" cmpd="sng" w="12700">
            <a:solidFill>
              <a:srgbClr val="D4A0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2"/>
          <p:cNvSpPr/>
          <p:nvPr/>
        </p:nvSpPr>
        <p:spPr>
          <a:xfrm>
            <a:off x="3246120" y="1691640"/>
            <a:ext cx="2651760" cy="1737360"/>
          </a:xfrm>
          <a:prstGeom prst="ellipse">
            <a:avLst/>
          </a:prstGeom>
          <a:solidFill>
            <a:srgbClr val="2D6A4F"/>
          </a:solidFill>
          <a:ln cap="flat" cmpd="sng" w="25400">
            <a:solidFill>
              <a:srgbClr val="74C6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2"/>
          <p:cNvSpPr/>
          <p:nvPr/>
        </p:nvSpPr>
        <p:spPr>
          <a:xfrm>
            <a:off x="3246120" y="1691640"/>
            <a:ext cx="265176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mbria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NATIVE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mbria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HOMEPLACE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mbria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ENVIRONMENT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164592" y="914400"/>
            <a:ext cx="2377440" cy="1005840"/>
          </a:xfrm>
          <a:prstGeom prst="rect">
            <a:avLst/>
          </a:prstGeom>
          <a:solidFill>
            <a:srgbClr val="FFFFFF">
              <a:alpha val="90196"/>
            </a:srgbClr>
          </a:solidFill>
          <a:ln cap="flat" cmpd="sng" w="19050">
            <a:solidFill>
              <a:srgbClr val="74C6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2"/>
          <p:cNvSpPr/>
          <p:nvPr/>
        </p:nvSpPr>
        <p:spPr>
          <a:xfrm>
            <a:off x="256032" y="969264"/>
            <a:ext cx="219456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mbria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Psychoneuro-</a:t>
            </a:r>
            <a:endParaRPr b="1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mbria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endocrine</a:t>
            </a:r>
            <a:endParaRPr b="1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256032" y="1444752"/>
            <a:ext cx="2194560" cy="42062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HPA↓, cortisol↓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Stress set-point reset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2"/>
          <p:cNvSpPr/>
          <p:nvPr/>
        </p:nvSpPr>
        <p:spPr>
          <a:xfrm>
            <a:off x="6601968" y="914400"/>
            <a:ext cx="2377440" cy="1005840"/>
          </a:xfrm>
          <a:prstGeom prst="rect">
            <a:avLst/>
          </a:prstGeom>
          <a:solidFill>
            <a:srgbClr val="FFFFFF">
              <a:alpha val="90196"/>
            </a:srgbClr>
          </a:solidFill>
          <a:ln cap="flat" cmpd="sng" w="19050">
            <a:solidFill>
              <a:srgbClr val="74C6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2"/>
          <p:cNvSpPr/>
          <p:nvPr/>
        </p:nvSpPr>
        <p:spPr>
          <a:xfrm>
            <a:off x="6693408" y="969264"/>
            <a:ext cx="219456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mbria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Social &amp;</a:t>
            </a:r>
            <a:endParaRPr b="1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mbria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Kinship</a:t>
            </a:r>
            <a:endParaRPr b="1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2"/>
          <p:cNvSpPr/>
          <p:nvPr/>
        </p:nvSpPr>
        <p:spPr>
          <a:xfrm>
            <a:off x="6693408" y="1444752"/>
            <a:ext cx="2194560" cy="42062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Network activation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Attachment buffering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2"/>
          <p:cNvSpPr/>
          <p:nvPr/>
        </p:nvSpPr>
        <p:spPr>
          <a:xfrm>
            <a:off x="164592" y="2971800"/>
            <a:ext cx="2377440" cy="1005840"/>
          </a:xfrm>
          <a:prstGeom prst="rect">
            <a:avLst/>
          </a:prstGeom>
          <a:solidFill>
            <a:srgbClr val="FFFFFF">
              <a:alpha val="90196"/>
            </a:srgbClr>
          </a:solidFill>
          <a:ln cap="flat" cmpd="sng" w="19050">
            <a:solidFill>
              <a:srgbClr val="74C6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2"/>
          <p:cNvSpPr/>
          <p:nvPr/>
        </p:nvSpPr>
        <p:spPr>
          <a:xfrm>
            <a:off x="256032" y="3026664"/>
            <a:ext cx="219456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mbria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Microbiome</a:t>
            </a:r>
            <a:endParaRPr b="1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mbria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Restoration</a:t>
            </a:r>
            <a:endParaRPr b="1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2"/>
          <p:cNvSpPr/>
          <p:nvPr/>
        </p:nvSpPr>
        <p:spPr>
          <a:xfrm>
            <a:off x="256032" y="3502152"/>
            <a:ext cx="2194560" cy="42062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Native foods &amp; soil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Gut-brain realignment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2"/>
          <p:cNvSpPr/>
          <p:nvPr/>
        </p:nvSpPr>
        <p:spPr>
          <a:xfrm>
            <a:off x="6601968" y="2971800"/>
            <a:ext cx="2377440" cy="1005840"/>
          </a:xfrm>
          <a:prstGeom prst="rect">
            <a:avLst/>
          </a:prstGeom>
          <a:solidFill>
            <a:srgbClr val="FFFFFF">
              <a:alpha val="90196"/>
            </a:srgbClr>
          </a:solidFill>
          <a:ln cap="flat" cmpd="sng" w="19050">
            <a:solidFill>
              <a:srgbClr val="74C6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2"/>
          <p:cNvSpPr/>
          <p:nvPr/>
        </p:nvSpPr>
        <p:spPr>
          <a:xfrm>
            <a:off x="6693408" y="3026664"/>
            <a:ext cx="219456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mbria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Identity &amp;</a:t>
            </a:r>
            <a:endParaRPr b="1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mbria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Meaning</a:t>
            </a:r>
            <a:endParaRPr b="1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2"/>
          <p:cNvSpPr/>
          <p:nvPr/>
        </p:nvSpPr>
        <p:spPr>
          <a:xfrm>
            <a:off x="6693408" y="3502152"/>
            <a:ext cx="2194560" cy="42062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Cultural coherence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Annamaya Kosha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2"/>
          <p:cNvSpPr/>
          <p:nvPr/>
        </p:nvSpPr>
        <p:spPr>
          <a:xfrm>
            <a:off x="2286000" y="4206240"/>
            <a:ext cx="4572000" cy="685800"/>
          </a:xfrm>
          <a:prstGeom prst="rect">
            <a:avLst/>
          </a:prstGeom>
          <a:solidFill>
            <a:srgbClr val="D4A017">
              <a:alpha val="90196"/>
            </a:srgbClr>
          </a:solidFill>
          <a:ln cap="flat" cmpd="sng" w="25400">
            <a:solidFill>
              <a:srgbClr val="D4A0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2"/>
          <p:cNvSpPr/>
          <p:nvPr/>
        </p:nvSpPr>
        <p:spPr>
          <a:xfrm>
            <a:off x="2286000" y="4206240"/>
            <a:ext cx="4572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3A2D"/>
              </a:buClr>
              <a:buSzPts val="1300"/>
              <a:buFont typeface="Cambria"/>
              <a:buNone/>
            </a:pPr>
            <a:r>
              <a:rPr b="1" i="0" lang="en-US" sz="1300" u="none" cap="none" strike="noStrike">
                <a:solidFill>
                  <a:srgbClr val="1B3A2D"/>
                </a:solidFill>
                <a:latin typeface="Cambria"/>
                <a:ea typeface="Cambria"/>
                <a:cs typeface="Cambria"/>
                <a:sym typeface="Cambria"/>
              </a:rPr>
              <a:t>⟶  Accelerated Recovery  +  Sustained Holistic Well-being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7" name="Google Shape;277;p12"/>
          <p:cNvCxnSpPr/>
          <p:nvPr/>
        </p:nvCxnSpPr>
        <p:spPr>
          <a:xfrm>
            <a:off x="2542032" y="1417320"/>
            <a:ext cx="704088" cy="594360"/>
          </a:xfrm>
          <a:prstGeom prst="straightConnector1">
            <a:avLst/>
          </a:prstGeom>
          <a:noFill/>
          <a:ln cap="flat" cmpd="sng" w="19050">
            <a:solidFill>
              <a:srgbClr val="74C69D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78" name="Google Shape;278;p12"/>
          <p:cNvCxnSpPr/>
          <p:nvPr/>
        </p:nvCxnSpPr>
        <p:spPr>
          <a:xfrm flipH="1">
            <a:off x="5897880" y="1417320"/>
            <a:ext cx="704088" cy="594360"/>
          </a:xfrm>
          <a:prstGeom prst="straightConnector1">
            <a:avLst/>
          </a:prstGeom>
          <a:noFill/>
          <a:ln cap="flat" cmpd="sng" w="19050">
            <a:solidFill>
              <a:srgbClr val="74C69D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79" name="Google Shape;279;p12"/>
          <p:cNvCxnSpPr/>
          <p:nvPr/>
        </p:nvCxnSpPr>
        <p:spPr>
          <a:xfrm flipH="1" rot="10800000">
            <a:off x="2542032" y="3246120"/>
            <a:ext cx="704088" cy="137160"/>
          </a:xfrm>
          <a:prstGeom prst="straightConnector1">
            <a:avLst/>
          </a:prstGeom>
          <a:noFill/>
          <a:ln cap="flat" cmpd="sng" w="19050">
            <a:solidFill>
              <a:srgbClr val="74C69D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80" name="Google Shape;280;p12"/>
          <p:cNvCxnSpPr/>
          <p:nvPr/>
        </p:nvCxnSpPr>
        <p:spPr>
          <a:xfrm rot="10800000">
            <a:off x="5897880" y="3246120"/>
            <a:ext cx="704088" cy="137160"/>
          </a:xfrm>
          <a:prstGeom prst="straightConnector1">
            <a:avLst/>
          </a:prstGeom>
          <a:noFill/>
          <a:ln cap="flat" cmpd="sng" w="19050">
            <a:solidFill>
              <a:srgbClr val="74C69D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81" name="Google Shape;281;p12"/>
          <p:cNvCxnSpPr/>
          <p:nvPr/>
        </p:nvCxnSpPr>
        <p:spPr>
          <a:xfrm>
            <a:off x="4572000" y="3429000"/>
            <a:ext cx="0" cy="777240"/>
          </a:xfrm>
          <a:prstGeom prst="straightConnector1">
            <a:avLst/>
          </a:prstGeom>
          <a:noFill/>
          <a:ln cap="flat" cmpd="sng" w="25400">
            <a:solidFill>
              <a:srgbClr val="D4A017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0E8"/>
        </a:solid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3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3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POLICY IMPLICATIONS &amp; FUTURE DIRECTIONS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3"/>
          <p:cNvSpPr/>
          <p:nvPr/>
        </p:nvSpPr>
        <p:spPr>
          <a:xfrm>
            <a:off x="274320" y="877824"/>
            <a:ext cx="502920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3A2D"/>
              </a:buClr>
              <a:buSzPts val="1400"/>
              <a:buFont typeface="Cambria"/>
              <a:buNone/>
            </a:pPr>
            <a:r>
              <a:rPr b="1" i="0" lang="en-US" sz="1400" u="none" cap="none" strike="noStrike">
                <a:solidFill>
                  <a:srgbClr val="1B3A2D"/>
                </a:solidFill>
                <a:latin typeface="Cambria"/>
                <a:ea typeface="Cambria"/>
                <a:cs typeface="Cambria"/>
                <a:sym typeface="Cambria"/>
              </a:rPr>
              <a:t>Clinical &amp; Policy Recommendations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3"/>
          <p:cNvSpPr/>
          <p:nvPr/>
        </p:nvSpPr>
        <p:spPr>
          <a:xfrm>
            <a:off x="274320" y="1325880"/>
            <a:ext cx="5029200" cy="56692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l" dir="8100000" dist="127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13"/>
          <p:cNvSpPr/>
          <p:nvPr/>
        </p:nvSpPr>
        <p:spPr>
          <a:xfrm>
            <a:off x="347472" y="1380744"/>
            <a:ext cx="457200" cy="457200"/>
          </a:xfrm>
          <a:prstGeom prst="ellipse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92" name="Google Shape;29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4048" y="141732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13"/>
          <p:cNvSpPr/>
          <p:nvPr/>
        </p:nvSpPr>
        <p:spPr>
          <a:xfrm>
            <a:off x="932688" y="1325880"/>
            <a:ext cx="42519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Integrate culturally &amp; regionally appropriate foods into clinical nutrition protocols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3"/>
          <p:cNvSpPr/>
          <p:nvPr/>
        </p:nvSpPr>
        <p:spPr>
          <a:xfrm>
            <a:off x="274320" y="1984248"/>
            <a:ext cx="5029200" cy="56692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l" dir="8100000" dist="127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3"/>
          <p:cNvSpPr/>
          <p:nvPr/>
        </p:nvSpPr>
        <p:spPr>
          <a:xfrm>
            <a:off x="347472" y="2039112"/>
            <a:ext cx="457200" cy="457200"/>
          </a:xfrm>
          <a:prstGeom prst="ellipse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96" name="Google Shape;29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4048" y="2075688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13"/>
          <p:cNvSpPr/>
          <p:nvPr/>
        </p:nvSpPr>
        <p:spPr>
          <a:xfrm>
            <a:off x="932688" y="1984248"/>
            <a:ext cx="42519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Facilitate kinship presence as a therapeutic intervention, not an administrative accommodation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3"/>
          <p:cNvSpPr/>
          <p:nvPr/>
        </p:nvSpPr>
        <p:spPr>
          <a:xfrm>
            <a:off x="274320" y="2642616"/>
            <a:ext cx="5029200" cy="56692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l" dir="8100000" dist="127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13"/>
          <p:cNvSpPr/>
          <p:nvPr/>
        </p:nvSpPr>
        <p:spPr>
          <a:xfrm>
            <a:off x="347472" y="2697480"/>
            <a:ext cx="457200" cy="457200"/>
          </a:xfrm>
          <a:prstGeom prst="ellipse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00" name="Google Shape;300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4048" y="2734056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13"/>
          <p:cNvSpPr/>
          <p:nvPr/>
        </p:nvSpPr>
        <p:spPr>
          <a:xfrm>
            <a:off x="932688" y="2642616"/>
            <a:ext cx="42519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Support convalescent recovery in home/community settings for appropriate cases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3"/>
          <p:cNvSpPr/>
          <p:nvPr/>
        </p:nvSpPr>
        <p:spPr>
          <a:xfrm>
            <a:off x="274320" y="3300984"/>
            <a:ext cx="5029200" cy="56692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l" dir="8100000" dist="127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3"/>
          <p:cNvSpPr/>
          <p:nvPr/>
        </p:nvSpPr>
        <p:spPr>
          <a:xfrm>
            <a:off x="347472" y="3355848"/>
            <a:ext cx="457200" cy="457200"/>
          </a:xfrm>
          <a:prstGeom prst="ellipse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04" name="Google Shape;304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4048" y="3392424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13"/>
          <p:cNvSpPr/>
          <p:nvPr/>
        </p:nvSpPr>
        <p:spPr>
          <a:xfrm>
            <a:off x="932688" y="3300984"/>
            <a:ext cx="42519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Recognize traditional healing practices as complementary (not alternative) to biomedical care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3"/>
          <p:cNvSpPr/>
          <p:nvPr/>
        </p:nvSpPr>
        <p:spPr>
          <a:xfrm>
            <a:off x="274320" y="3959352"/>
            <a:ext cx="5029200" cy="56692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l" dir="8100000" dist="127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3"/>
          <p:cNvSpPr/>
          <p:nvPr/>
        </p:nvSpPr>
        <p:spPr>
          <a:xfrm>
            <a:off x="347472" y="4014216"/>
            <a:ext cx="457200" cy="457200"/>
          </a:xfrm>
          <a:prstGeom prst="ellipse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08" name="Google Shape;308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4048" y="4050792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13"/>
          <p:cNvSpPr/>
          <p:nvPr/>
        </p:nvSpPr>
        <p:spPr>
          <a:xfrm>
            <a:off x="932688" y="3959352"/>
            <a:ext cx="42519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Treat land-based interventions as evidence-based mental health supports for indigenous populations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3"/>
          <p:cNvSpPr/>
          <p:nvPr/>
        </p:nvSpPr>
        <p:spPr>
          <a:xfrm>
            <a:off x="5577840" y="877824"/>
            <a:ext cx="329184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3A2D"/>
              </a:buClr>
              <a:buSzPts val="1400"/>
              <a:buFont typeface="Cambria"/>
              <a:buNone/>
            </a:pPr>
            <a:r>
              <a:rPr b="1" i="0" lang="en-US" sz="1400" u="none" cap="none" strike="noStrike">
                <a:solidFill>
                  <a:srgbClr val="1B3A2D"/>
                </a:solidFill>
                <a:latin typeface="Cambria"/>
                <a:ea typeface="Cambria"/>
                <a:cs typeface="Cambria"/>
                <a:sym typeface="Cambria"/>
              </a:rPr>
              <a:t>Future Research Priorities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3"/>
          <p:cNvSpPr/>
          <p:nvPr/>
        </p:nvSpPr>
        <p:spPr>
          <a:xfrm>
            <a:off x="5577840" y="1325880"/>
            <a:ext cx="3291840" cy="56692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l" dir="8100000" dist="127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12" name="Google Shape;312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650992" y="141732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13"/>
          <p:cNvSpPr/>
          <p:nvPr/>
        </p:nvSpPr>
        <p:spPr>
          <a:xfrm>
            <a:off x="6144768" y="1325880"/>
            <a:ext cx="260604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RCTs comparing recovery in native-place vs. clinical settings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3"/>
          <p:cNvSpPr/>
          <p:nvPr/>
        </p:nvSpPr>
        <p:spPr>
          <a:xfrm>
            <a:off x="5577840" y="1984248"/>
            <a:ext cx="3291840" cy="56692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l" dir="8100000" dist="127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15" name="Google Shape;315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650992" y="2075688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13"/>
          <p:cNvSpPr/>
          <p:nvPr/>
        </p:nvSpPr>
        <p:spPr>
          <a:xfrm>
            <a:off x="6144768" y="1984248"/>
            <a:ext cx="260604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Longitudinal microbiome studies across relocation/return trajectories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3"/>
          <p:cNvSpPr/>
          <p:nvPr/>
        </p:nvSpPr>
        <p:spPr>
          <a:xfrm>
            <a:off x="5577840" y="2642616"/>
            <a:ext cx="3291840" cy="56692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l" dir="8100000" dist="127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18" name="Google Shape;318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650992" y="2734056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13"/>
          <p:cNvSpPr/>
          <p:nvPr/>
        </p:nvSpPr>
        <p:spPr>
          <a:xfrm>
            <a:off x="6144768" y="2642616"/>
            <a:ext cx="260604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Neuroimaging: neural correlates of homeplace familiarity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3"/>
          <p:cNvSpPr/>
          <p:nvPr/>
        </p:nvSpPr>
        <p:spPr>
          <a:xfrm>
            <a:off x="5577840" y="3300984"/>
            <a:ext cx="3291840" cy="56692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l" dir="8100000" dist="127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21" name="Google Shape;321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650992" y="3392424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13"/>
          <p:cNvSpPr/>
          <p:nvPr/>
        </p:nvSpPr>
        <p:spPr>
          <a:xfrm>
            <a:off x="6144768" y="3300984"/>
            <a:ext cx="260604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Diaspora populations: when homeplace heals vs. retraumatizes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3"/>
          <p:cNvSpPr/>
          <p:nvPr/>
        </p:nvSpPr>
        <p:spPr>
          <a:xfrm>
            <a:off x="5577840" y="3959352"/>
            <a:ext cx="3291840" cy="56692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8EDE9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l" dir="8100000" dist="127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24" name="Google Shape;324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650992" y="4050792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13"/>
          <p:cNvSpPr/>
          <p:nvPr/>
        </p:nvSpPr>
        <p:spPr>
          <a:xfrm>
            <a:off x="6144768" y="3959352"/>
            <a:ext cx="260604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Epigenetic markers of native environment re-exposure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4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B3A2D"/>
          </a:solidFill>
          <a:ln cap="flat" cmpd="sng" w="12700">
            <a:solidFill>
              <a:srgbClr val="1B3A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4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SELECTED REFERENCES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4"/>
          <p:cNvSpPr/>
          <p:nvPr/>
        </p:nvSpPr>
        <p:spPr>
          <a:xfrm>
            <a:off x="274320" y="868680"/>
            <a:ext cx="42519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950"/>
              <a:buFont typeface="Calibri"/>
              <a:buNone/>
            </a:pPr>
            <a:r>
              <a:rPr b="1" i="0" lang="en-US" sz="95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1.  </a:t>
            </a:r>
            <a:r>
              <a:rPr b="0" i="0" lang="en-US" sz="9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Bell et al. (2018). From therapeutic landscapes to healthy spaces. Social Science &amp; Medicine, 196, 123–130.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4"/>
          <p:cNvSpPr/>
          <p:nvPr/>
        </p:nvSpPr>
        <p:spPr>
          <a:xfrm>
            <a:off x="274320" y="1563624"/>
            <a:ext cx="42519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950"/>
              <a:buFont typeface="Calibri"/>
              <a:buNone/>
            </a:pPr>
            <a:r>
              <a:rPr b="1" i="0" lang="en-US" sz="95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2.  </a:t>
            </a:r>
            <a:r>
              <a:rPr b="0" i="0" lang="en-US" sz="9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Dennis et al. (2007). Traditional postpartum practices: A qualitative systematic review. Women's Health, 3(4), 487–502.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4"/>
          <p:cNvSpPr/>
          <p:nvPr/>
        </p:nvSpPr>
        <p:spPr>
          <a:xfrm>
            <a:off x="274320" y="2258568"/>
            <a:ext cx="42519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950"/>
              <a:buFont typeface="Calibri"/>
              <a:buNone/>
            </a:pPr>
            <a:r>
              <a:rPr b="1" i="0" lang="en-US" sz="95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3.  </a:t>
            </a:r>
            <a:r>
              <a:rPr b="0" i="0" lang="en-US" sz="9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Dudgeon et al. (2024). Indigenous cultural health and wellbeing: A narrative review. PMC11632815.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4"/>
          <p:cNvSpPr/>
          <p:nvPr/>
        </p:nvSpPr>
        <p:spPr>
          <a:xfrm>
            <a:off x="274320" y="2953512"/>
            <a:ext cx="42519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950"/>
              <a:buFont typeface="Calibri"/>
              <a:buNone/>
            </a:pPr>
            <a:r>
              <a:rPr b="1" i="0" lang="en-US" sz="95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4.  </a:t>
            </a:r>
            <a:r>
              <a:rPr b="0" i="0" lang="en-US" sz="9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Gesler, W. M. (1992). Therapeutic landscapes: Medical issues. Social Science &amp; Medicine, 34(7), 735–746.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4"/>
          <p:cNvSpPr/>
          <p:nvPr/>
        </p:nvSpPr>
        <p:spPr>
          <a:xfrm>
            <a:off x="274320" y="3648456"/>
            <a:ext cx="42519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950"/>
              <a:buFont typeface="Calibri"/>
              <a:buNone/>
            </a:pPr>
            <a:r>
              <a:rPr b="1" i="0" lang="en-US" sz="95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5.  </a:t>
            </a:r>
            <a:r>
              <a:rPr b="0" i="0" lang="en-US" sz="9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Johnson-Jennings et al. (2020). Returning to our roots: Land-based healing. Genealogy, 4(3), 91.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4"/>
          <p:cNvSpPr/>
          <p:nvPr/>
        </p:nvSpPr>
        <p:spPr>
          <a:xfrm>
            <a:off x="274320" y="4343400"/>
            <a:ext cx="42519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950"/>
              <a:buFont typeface="Calibri"/>
              <a:buNone/>
            </a:pPr>
            <a:r>
              <a:rPr b="1" i="0" lang="en-US" sz="95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6.  </a:t>
            </a:r>
            <a:r>
              <a:rPr b="0" i="0" lang="en-US" sz="9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Jones et al. (2022). Caring for Country: Health of Indigenous people. SSM – Population Health, 20.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4"/>
          <p:cNvSpPr/>
          <p:nvPr/>
        </p:nvSpPr>
        <p:spPr>
          <a:xfrm>
            <a:off x="4663440" y="868680"/>
            <a:ext cx="42519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950"/>
              <a:buFont typeface="Calibri"/>
              <a:buNone/>
            </a:pPr>
            <a:r>
              <a:rPr b="1" i="0" lang="en-US" sz="95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7.  </a:t>
            </a:r>
            <a:r>
              <a:rPr b="0" i="0" lang="en-US" sz="9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Majeed &amp; Ramkissoon (2020). Health, wellness, and place attachment. Frontiers in Psychology, 11, 573220.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4"/>
          <p:cNvSpPr/>
          <p:nvPr/>
        </p:nvSpPr>
        <p:spPr>
          <a:xfrm>
            <a:off x="4663440" y="1563624"/>
            <a:ext cx="42519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950"/>
              <a:buFont typeface="Calibri"/>
              <a:buNone/>
            </a:pPr>
            <a:r>
              <a:rPr b="1" i="0" lang="en-US" sz="95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8.  </a:t>
            </a:r>
            <a:r>
              <a:rPr b="0" i="0" lang="en-US" sz="9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Pietromonaco et al. (2013). Does attachment get under the skin? Current Directions in Psychological Science, 22(1).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4"/>
          <p:cNvSpPr/>
          <p:nvPr/>
        </p:nvSpPr>
        <p:spPr>
          <a:xfrm>
            <a:off x="4663440" y="2258568"/>
            <a:ext cx="42519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950"/>
              <a:buFont typeface="Calibri"/>
              <a:buNone/>
            </a:pPr>
            <a:r>
              <a:rPr b="1" i="0" lang="en-US" sz="95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9.  </a:t>
            </a:r>
            <a:r>
              <a:rPr b="0" i="0" lang="en-US" sz="9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Rothschild et al. (2018). Environment dominates over host genetics. Nature, 555, 210–215.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4"/>
          <p:cNvSpPr/>
          <p:nvPr/>
        </p:nvSpPr>
        <p:spPr>
          <a:xfrm>
            <a:off x="4663440" y="2953512"/>
            <a:ext cx="42519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950"/>
              <a:buFont typeface="Calibri"/>
              <a:buNone/>
            </a:pPr>
            <a:r>
              <a:rPr b="1" i="0" lang="en-US" sz="95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10.  </a:t>
            </a:r>
            <a:r>
              <a:rPr b="0" i="0" lang="en-US" sz="9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Shenderov, B. A. (2012). Gut indigenous microbiota and epigenetics. Microbial Ecology in Health &amp; Disease, 23.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4"/>
          <p:cNvSpPr/>
          <p:nvPr/>
        </p:nvSpPr>
        <p:spPr>
          <a:xfrm>
            <a:off x="4663440" y="3648456"/>
            <a:ext cx="42519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950"/>
              <a:buFont typeface="Calibri"/>
              <a:buNone/>
            </a:pPr>
            <a:r>
              <a:rPr b="1" i="0" lang="en-US" sz="95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11.  </a:t>
            </a:r>
            <a:r>
              <a:rPr b="0" i="0" lang="en-US" sz="9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Tuan, Y. F. (1974). Topophilia: A study of environmental perception. Prentice-Hall.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4"/>
          <p:cNvSpPr/>
          <p:nvPr/>
        </p:nvSpPr>
        <p:spPr>
          <a:xfrm>
            <a:off x="4663440" y="4343400"/>
            <a:ext cx="42519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950"/>
              <a:buFont typeface="Calibri"/>
              <a:buNone/>
            </a:pPr>
            <a:r>
              <a:rPr b="1" i="0" lang="en-US" sz="95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12.  </a:t>
            </a:r>
            <a:r>
              <a:rPr b="0" i="0" lang="en-US" sz="95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Wu et al. (2021). Soil environments &amp; gut microbiome of adult mice. Gut Microbes, 13(1), PMC7781656.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3A2D"/>
        </a:solidFill>
      </p:bgPr>
    </p:bg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5"/>
          <p:cNvSpPr/>
          <p:nvPr/>
        </p:nvSpPr>
        <p:spPr>
          <a:xfrm>
            <a:off x="-1371600" y="-1371600"/>
            <a:ext cx="5486400" cy="5486400"/>
          </a:xfrm>
          <a:prstGeom prst="ellipse">
            <a:avLst/>
          </a:prstGeom>
          <a:solidFill>
            <a:srgbClr val="2D6A4F">
              <a:alpha val="34901"/>
            </a:srgbClr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15"/>
          <p:cNvSpPr/>
          <p:nvPr/>
        </p:nvSpPr>
        <p:spPr>
          <a:xfrm>
            <a:off x="5943600" y="2286000"/>
            <a:ext cx="4572000" cy="4572000"/>
          </a:xfrm>
          <a:prstGeom prst="ellipse">
            <a:avLst/>
          </a:prstGeom>
          <a:solidFill>
            <a:srgbClr val="74C69D">
              <a:alpha val="20000"/>
            </a:srgbClr>
          </a:solidFill>
          <a:ln cap="flat" cmpd="sng" w="12700">
            <a:solidFill>
              <a:srgbClr val="74C6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5"/>
          <p:cNvSpPr/>
          <p:nvPr/>
        </p:nvSpPr>
        <p:spPr>
          <a:xfrm>
            <a:off x="548640" y="411480"/>
            <a:ext cx="3657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4A017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CONCLUSION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15"/>
          <p:cNvSpPr/>
          <p:nvPr/>
        </p:nvSpPr>
        <p:spPr>
          <a:xfrm>
            <a:off x="548640" y="822960"/>
            <a:ext cx="804672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mbria"/>
              <a:buNone/>
            </a:pPr>
            <a:r>
              <a:rPr b="1" i="0" lang="en-US" sz="4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Place is Medicine.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5"/>
          <p:cNvSpPr/>
          <p:nvPr/>
        </p:nvSpPr>
        <p:spPr>
          <a:xfrm>
            <a:off x="548640" y="1737360"/>
            <a:ext cx="73152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4C69D"/>
              </a:buClr>
              <a:buSzPts val="2000"/>
              <a:buFont typeface="Calibri"/>
              <a:buNone/>
            </a:pPr>
            <a:r>
              <a:rPr b="0" i="1" lang="en-US" sz="2000" u="none" cap="none" strike="noStrike">
                <a:solidFill>
                  <a:srgbClr val="74C69D"/>
                </a:solidFill>
                <a:latin typeface="Calibri"/>
                <a:ea typeface="Calibri"/>
                <a:cs typeface="Calibri"/>
                <a:sym typeface="Calibri"/>
              </a:rPr>
              <a:t>Not all healing happens in hospitals.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5"/>
          <p:cNvSpPr/>
          <p:nvPr/>
        </p:nvSpPr>
        <p:spPr>
          <a:xfrm>
            <a:off x="548640" y="2331720"/>
            <a:ext cx="3200400" cy="45720"/>
          </a:xfrm>
          <a:prstGeom prst="rect">
            <a:avLst/>
          </a:prstGeom>
          <a:solidFill>
            <a:srgbClr val="D4A017"/>
          </a:solidFill>
          <a:ln cap="flat" cmpd="sng" w="12700">
            <a:solidFill>
              <a:srgbClr val="D4A0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15"/>
          <p:cNvSpPr/>
          <p:nvPr/>
        </p:nvSpPr>
        <p:spPr>
          <a:xfrm>
            <a:off x="548640" y="2514600"/>
            <a:ext cx="77724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5F0E8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F5F0E8"/>
                </a:solidFill>
                <a:latin typeface="Calibri"/>
                <a:ea typeface="Calibri"/>
                <a:cs typeface="Calibri"/>
                <a:sym typeface="Calibri"/>
              </a:rPr>
              <a:t>The convergent evidence — from health geography, epigenetics, indigenous medicine, and gut science — points to a fundamental clinical question we have neglected: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None/>
            </a:pPr>
            <a:r>
              <a:t/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5F0E8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F5F0E8"/>
                </a:solidFill>
                <a:latin typeface="Calibri"/>
                <a:ea typeface="Calibri"/>
                <a:cs typeface="Calibri"/>
                <a:sym typeface="Calibri"/>
              </a:rPr>
              <a:t>Not merely 'What treatment does this patient need?' but 'In what environment can this patient most fully heal?'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5"/>
          <p:cNvSpPr/>
          <p:nvPr/>
        </p:nvSpPr>
        <p:spPr>
          <a:xfrm>
            <a:off x="548640" y="4645152"/>
            <a:ext cx="80467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CA3AF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9CA3AF"/>
                </a:solidFill>
                <a:latin typeface="Calibri"/>
                <a:ea typeface="Calibri"/>
                <a:cs typeface="Calibri"/>
                <a:sym typeface="Calibri"/>
              </a:rPr>
              <a:t>Environmental Psychology &amp; Health Geography  |  Interdisciplinary Systematic Review  |  April 2026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