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Libre Baskerville"/>
      <p:regular r:id="rId15"/>
    </p:embeddedFont>
    <p:embeddedFont>
      <p:font typeface="Libre Baskerville"/>
      <p:regular r:id="rId16"/>
    </p:embeddedFont>
    <p:embeddedFont>
      <p:font typeface="Libre Baskerville"/>
      <p:regular r:id="rId17"/>
    </p:embeddedFont>
    <p:embeddedFont>
      <p:font typeface="Libre Baskerville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ociosugam@gmail.com" TargetMode="External"/><Relationship Id="rId1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8066"/>
            <a:ext cx="7556421" cy="3827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AI-Powered Quantum Wellness: A Predictive Framework Integrating Yoga, Ayurveda &amp; Indian Knowledge Systems for Human Optimization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93790" y="4821198"/>
            <a:ext cx="7556421" cy="930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Sugam Kumar, Chief Scientist,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Varenyam AI, Hyderabad, India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u="sng" dirty="0">
                <a:solidFill>
                  <a:srgbClr val="403CC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sociosugam@gmail.com</a:t>
            </a:r>
            <a:endParaRPr lang="en-US" sz="1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575" y="5958721"/>
            <a:ext cx="6800731" cy="941427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502" y="7106841"/>
            <a:ext cx="1488877" cy="4045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8082"/>
            <a:ext cx="761583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Introduction &amp; Problem Context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1705332"/>
            <a:ext cx="408265" cy="40826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4" name="Text 2"/>
          <p:cNvSpPr/>
          <p:nvPr/>
        </p:nvSpPr>
        <p:spPr>
          <a:xfrm>
            <a:off x="1347192" y="1767602"/>
            <a:ext cx="518707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Limited Effectiveness of Reactive Healthcare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347192" y="2138124"/>
            <a:ext cx="12489418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Current healthcare systems primarily address symptoms after disease onset, resulting in escalating costs and suboptimal long-term outcomes for chronic conditions.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93790" y="2950845"/>
            <a:ext cx="408265" cy="40826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7" name="Text 5"/>
          <p:cNvSpPr/>
          <p:nvPr/>
        </p:nvSpPr>
        <p:spPr>
          <a:xfrm>
            <a:off x="1347192" y="3013115"/>
            <a:ext cx="538138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Escalating Lifestyle and Mental Health Burden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347192" y="3383637"/>
            <a:ext cx="12489418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Global prevalence of lifestyle disorders and mental health conditions continues to rise, driven by sedentary behaviour, dietary imbalances, and psychosocial stressors.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3790" y="4196358"/>
            <a:ext cx="408265" cy="40826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0" name="Text 8"/>
          <p:cNvSpPr/>
          <p:nvPr/>
        </p:nvSpPr>
        <p:spPr>
          <a:xfrm>
            <a:off x="1347192" y="4258628"/>
            <a:ext cx="4639389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Preventive Focus of Traditional Systems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347192" y="4629150"/>
            <a:ext cx="12489418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Yoga and Ayurveda emphasize maintaining balance across physical, mental, and energetic dimensions through personalized lifestyle interventions and holistic self-care.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3790" y="5441871"/>
            <a:ext cx="408265" cy="40826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3" name="Text 11"/>
          <p:cNvSpPr/>
          <p:nvPr/>
        </p:nvSpPr>
        <p:spPr>
          <a:xfrm>
            <a:off x="1347192" y="5504140"/>
            <a:ext cx="415968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Scalability and Computational Gaps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347192" y="5874663"/>
            <a:ext cx="12489418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Traditional knowledge systems lack standardized computational frameworks for large-scale deployment, personalized prediction, and quantitative outcome measurement.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3790" y="6687383"/>
            <a:ext cx="408265" cy="408265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6" name="Text 14"/>
          <p:cNvSpPr/>
          <p:nvPr/>
        </p:nvSpPr>
        <p:spPr>
          <a:xfrm>
            <a:off x="1347192" y="6749653"/>
            <a:ext cx="437507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Integration with Artificial Intelligence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347192" y="7120176"/>
            <a:ext cx="124894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enables processing complex multivariate data, modeling individual trajectories, and generating personalized wellness recommendations at scale.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5024"/>
            <a:ext cx="101909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Research Objectives &amp; Significance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307431"/>
            <a:ext cx="6407944" cy="2456617"/>
          </a:xfrm>
          <a:prstGeom prst="roundRect">
            <a:avLst>
              <a:gd name="adj" fmla="val 5956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310" y="2307431"/>
            <a:ext cx="121920" cy="245661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42524" y="2564725"/>
            <a:ext cx="53143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Integrated Framework Development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42524" y="3055144"/>
            <a:ext cx="58019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Design a computational framework that synthesizes Yoga philosophy, Ayurvedic principles, and Indian Knowledge Systems with AI-driven predictive modeling.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428548" y="2307431"/>
            <a:ext cx="6408063" cy="2456617"/>
          </a:xfrm>
          <a:prstGeom prst="roundRect">
            <a:avLst>
              <a:gd name="adj" fmla="val 5956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067" y="2307431"/>
            <a:ext cx="121920" cy="245661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777282" y="2564725"/>
            <a:ext cx="30950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Sugam's Scale Design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777282" y="3055144"/>
            <a:ext cx="58020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Develop a multi-dimensional wellness index encompassing Fitness, Health, Productivity, and Happiness metrics with standardized measurement protocols.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793790" y="4990862"/>
            <a:ext cx="6407944" cy="2093714"/>
          </a:xfrm>
          <a:prstGeom prst="roundRect">
            <a:avLst>
              <a:gd name="adj" fmla="val 6988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10" y="4990862"/>
            <a:ext cx="121920" cy="209371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42524" y="5248156"/>
            <a:ext cx="377940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Predictive Personalization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142524" y="5738574"/>
            <a:ext cx="58019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Enable personalized, preventive wellness interventions through computational modeling of individual trajectories and risk factor identification.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428548" y="4990862"/>
            <a:ext cx="6408063" cy="2093714"/>
          </a:xfrm>
          <a:prstGeom prst="roundRect">
            <a:avLst>
              <a:gd name="adj" fmla="val 6988"/>
            </a:avLst>
          </a:prstGeom>
          <a:solidFill>
            <a:srgbClr val="FBFAFF"/>
          </a:solidFill>
          <a:ln w="30480">
            <a:solidFill>
              <a:srgbClr val="D0CED9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067" y="4990862"/>
            <a:ext cx="121920" cy="209371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777282" y="5248156"/>
            <a:ext cx="50006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Traditional-Computational Bridge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7777282" y="5738574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Translate qualitative traditional knowledge into quantitative computational models, preserving holistic principles whilst enabling scientific validation.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40437"/>
            <a:ext cx="645485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Methodology &amp; Framework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265396"/>
            <a:ext cx="3683675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Sugam's Scale Dimensions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93790" y="1823204"/>
            <a:ext cx="13042821" cy="119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Fitness: Physical capability and metabolic efficiency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Health: Clinical biomarkers and disease risk profiles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Productivity: Cognitive function and task performance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Happiness: Psychological well-being and life satisfaction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93790" y="3237905"/>
            <a:ext cx="2721888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Input Variables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93790" y="3795713"/>
            <a:ext cx="13042821" cy="1508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Demographic: Age, gender, anthropometrics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Behavioural: Sleep, nutrition, physical activity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Psychological: Mood, stress, resilience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Tridosha: Vata, Pitta, Kapha constitution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Triguna: Sattva, Rajas, Tamas qualities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3790" y="5522357"/>
            <a:ext cx="2817614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System Architecture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93790" y="6080165"/>
            <a:ext cx="13042821" cy="1508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normalization and standardization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processing and feature extraction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Well-being index calculation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Deviation quantification</a:t>
            </a:r>
            <a:endParaRPr lang="en-US" sz="1400" dirty="0"/>
          </a:p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Recommendation engine generation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9742"/>
            <a:ext cx="5118973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Mathematical Model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1637943"/>
            <a:ext cx="9640133" cy="120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450"/>
              </a:lnSpc>
              <a:buNone/>
            </a:pPr>
            <a:r>
              <a:rPr lang="en-US" sz="7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Well-Being Index</a:t>
            </a:r>
            <a:endParaRPr lang="en-US" sz="7550" dirty="0"/>
          </a:p>
        </p:txBody>
      </p:sp>
      <p:sp>
        <p:nvSpPr>
          <p:cNvPr id="4" name="Text 2"/>
          <p:cNvSpPr/>
          <p:nvPr/>
        </p:nvSpPr>
        <p:spPr>
          <a:xfrm>
            <a:off x="793790" y="3088719"/>
            <a:ext cx="13042821" cy="768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endParaRPr lang="en-US" sz="1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088719"/>
            <a:ext cx="13042821" cy="7686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3790" y="4064794"/>
            <a:ext cx="13042821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Where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represents the overall well-being index,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w_i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denotes dimension-specific weights derived from individual constitution, and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F_i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represents normalized scores across Fitness, Health, Productivity, and Happiness dimensions.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3790" y="4881086"/>
            <a:ext cx="9640133" cy="120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450"/>
              </a:lnSpc>
              <a:buNone/>
            </a:pPr>
            <a:r>
              <a:rPr lang="en-US" sz="7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Deviation Metric</a:t>
            </a:r>
            <a:endParaRPr lang="en-US" sz="7550" dirty="0"/>
          </a:p>
        </p:txBody>
      </p:sp>
      <p:sp>
        <p:nvSpPr>
          <p:cNvPr id="8" name="Text 5"/>
          <p:cNvSpPr/>
          <p:nvPr/>
        </p:nvSpPr>
        <p:spPr>
          <a:xfrm>
            <a:off x="793790" y="6331863"/>
            <a:ext cx="1304282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endParaRPr lang="en-US" sz="17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6331863"/>
            <a:ext cx="13042821" cy="33004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3790" y="6869311"/>
            <a:ext cx="13042821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Where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quantifies deviation from natural state,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S_n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represents the individual's current wellness score, and </a:t>
            </a:r>
            <a:pPr algn="l"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S_c</a:t>
            </a:r>
            <a:pPr algn="l"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denotes their constitutionally optimal baseline. Positive values indicate improvement potential.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4978"/>
            <a:ext cx="81322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AI Integration &amp; Simulation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37385"/>
            <a:ext cx="6521410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3071455"/>
            <a:ext cx="332648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Hybrid AI Architecture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3561874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Rule-based reasoning from Yoga and Ayurveda combined with machine learning for personalized pattern recognition.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937385"/>
            <a:ext cx="652141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42014" y="3071455"/>
            <a:ext cx="29907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Scenario Generation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542014" y="3561874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Quantum-inspired simulation exploring Yoga-only (S₁), lifestyle-only (S₂), and integrated (S₃) intervention pathways.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877395"/>
            <a:ext cx="6521410" cy="9072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0604" y="60114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Evaluation Metrics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20604" y="6501884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Alignment with constitution, resistance to deviation, and long-term sustainability of behavioral changes.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4877395"/>
            <a:ext cx="6521410" cy="9072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542014" y="6011466"/>
            <a:ext cx="33662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Optimal Path Selection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542014" y="6501884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Recommendation engine identifies S* as the most effective personalized intervention strategy.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025" y="630793"/>
            <a:ext cx="3570684" cy="446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Results &amp; Findings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69025" y="1112996"/>
            <a:ext cx="2835950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Clinical Study Parameters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327071" y="1586865"/>
            <a:ext cx="2072640" cy="471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52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1470660" y="2196822"/>
            <a:ext cx="1785342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Participants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69025" y="2474000"/>
            <a:ext cx="3188732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Sample size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628198" y="1586865"/>
            <a:ext cx="2072640" cy="471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24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4771906" y="2196822"/>
            <a:ext cx="1785342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Days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070152" y="2474000"/>
            <a:ext cx="3188851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Intervention 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929443" y="1586865"/>
            <a:ext cx="2072640" cy="471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~70%</a:t>
            </a:r>
            <a:endParaRPr lang="en-US" sz="3700" dirty="0"/>
          </a:p>
        </p:txBody>
      </p:sp>
      <p:sp>
        <p:nvSpPr>
          <p:cNvPr id="11" name="Text 9"/>
          <p:cNvSpPr/>
          <p:nvPr/>
        </p:nvSpPr>
        <p:spPr>
          <a:xfrm>
            <a:off x="8073033" y="2196822"/>
            <a:ext cx="1785342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Adherence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71398" y="2474000"/>
            <a:ext cx="3188732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Protocol compliance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230570" y="1586865"/>
            <a:ext cx="2072640" cy="471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00"/>
              </a:lnSpc>
              <a:buNone/>
            </a:pPr>
            <a:r>
              <a:rPr lang="en-US" sz="37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3-5%</a:t>
            </a:r>
            <a:endParaRPr lang="en-US" sz="3700" dirty="0"/>
          </a:p>
        </p:txBody>
      </p:sp>
      <p:sp>
        <p:nvSpPr>
          <p:cNvPr id="14" name="Text 12"/>
          <p:cNvSpPr/>
          <p:nvPr/>
        </p:nvSpPr>
        <p:spPr>
          <a:xfrm>
            <a:off x="11374279" y="2196822"/>
            <a:ext cx="1785342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Error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672524" y="2474000"/>
            <a:ext cx="3188851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Prediction accuracy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69025" y="2795111"/>
            <a:ext cx="3593187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Well-Being Score Improvements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1585079" y="3197662"/>
            <a:ext cx="590074" cy="164544"/>
          </a:xfrm>
          <a:prstGeom prst="roundRect">
            <a:avLst>
              <a:gd name="adj" fmla="val 77800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8419" y="3234214"/>
            <a:ext cx="91440" cy="9144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760339" y="3220522"/>
            <a:ext cx="361474" cy="118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900"/>
              </a:lnSpc>
              <a:buNone/>
            </a:pPr>
            <a:r>
              <a:rPr lang="en-US" sz="700" dirty="0">
                <a:solidFill>
                  <a:srgbClr val="49495A"/>
                </a:solidFill>
                <a:latin typeface="-apple-system, BlinkMacSystemFont, Segoe UI, Roboto, Helvetica Neue, Arial, sans-serif Medium" pitchFamily="34" charset="0"/>
                <a:ea typeface="-apple-system, BlinkMacSystemFont, Segoe UI, Roboto, Helvetica Neue, Arial, sans-serif Medium" pitchFamily="34" charset="-122"/>
                <a:cs typeface="-apple-system, BlinkMacSystemFont, Segoe UI, Roboto, Helvetica Neue, Arial, sans-serif Medium" pitchFamily="34" charset="-120"/>
              </a:rPr>
              <a:t>Baseline</a:t>
            </a:r>
            <a:endParaRPr lang="en-US" sz="700" dirty="0"/>
          </a:p>
        </p:txBody>
      </p:sp>
      <p:sp>
        <p:nvSpPr>
          <p:cNvPr id="20" name="Shape 17"/>
          <p:cNvSpPr/>
          <p:nvPr/>
        </p:nvSpPr>
        <p:spPr>
          <a:xfrm>
            <a:off x="2236113" y="3197662"/>
            <a:ext cx="978337" cy="164544"/>
          </a:xfrm>
          <a:prstGeom prst="roundRect">
            <a:avLst>
              <a:gd name="adj" fmla="val 77800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453" y="3234214"/>
            <a:ext cx="91440" cy="9144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2411373" y="3220522"/>
            <a:ext cx="749737" cy="118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900"/>
              </a:lnSpc>
              <a:buNone/>
            </a:pPr>
            <a:r>
              <a:rPr lang="en-US" sz="700" dirty="0">
                <a:solidFill>
                  <a:srgbClr val="49495A"/>
                </a:solidFill>
                <a:latin typeface="-apple-system, BlinkMacSystemFont, Segoe UI, Roboto, Helvetica Neue, Arial, sans-serif Medium" pitchFamily="34" charset="0"/>
                <a:ea typeface="-apple-system, BlinkMacSystemFont, Segoe UI, Roboto, Helvetica Neue, Arial, sans-serif Medium" pitchFamily="34" charset="-122"/>
                <a:cs typeface="-apple-system, BlinkMacSystemFont, Segoe UI, Roboto, Helvetica Neue, Arial, sans-serif Medium" pitchFamily="34" charset="-120"/>
              </a:rPr>
              <a:t>Post-Intervention</a:t>
            </a:r>
            <a:endParaRPr lang="en-US" sz="70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079" y="3438406"/>
            <a:ext cx="12276296" cy="245364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3592354" y="6409968"/>
            <a:ext cx="843201" cy="171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21%</a:t>
            </a:r>
            <a:endParaRPr lang="en-US" sz="13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842" y="5981581"/>
            <a:ext cx="1028343" cy="1028343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3121343" y="7135416"/>
            <a:ext cx="1785342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Well-being Index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769025" y="7412593"/>
            <a:ext cx="6489978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Overall improvement</a:t>
            </a:r>
            <a:endParaRPr lang="en-US" sz="1100" dirty="0"/>
          </a:p>
        </p:txBody>
      </p:sp>
      <p:sp>
        <p:nvSpPr>
          <p:cNvPr id="28" name="Text 22"/>
          <p:cNvSpPr/>
          <p:nvPr/>
        </p:nvSpPr>
        <p:spPr>
          <a:xfrm>
            <a:off x="10194727" y="6409968"/>
            <a:ext cx="843201" cy="171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3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30-45%</a:t>
            </a:r>
            <a:endParaRPr lang="en-US" sz="1300" dirty="0"/>
          </a:p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2215" y="5981581"/>
            <a:ext cx="1028343" cy="102834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670852" y="7135416"/>
            <a:ext cx="1890951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Deviation Reduction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7371398" y="7412593"/>
            <a:ext cx="6489978" cy="186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From baseline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616268"/>
            <a:ext cx="10098762" cy="628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9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Discussion, Conclusion &amp; Future Scope</a:t>
            </a:r>
            <a:endParaRPr lang="en-US" sz="3950" dirty="0"/>
          </a:p>
        </p:txBody>
      </p:sp>
      <p:sp>
        <p:nvSpPr>
          <p:cNvPr id="3" name="Text 1"/>
          <p:cNvSpPr/>
          <p:nvPr/>
        </p:nvSpPr>
        <p:spPr>
          <a:xfrm>
            <a:off x="781407" y="1315522"/>
            <a:ext cx="3014305" cy="37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Key Interpretations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781407" y="1959293"/>
            <a:ext cx="13067586" cy="1399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Consistent improvements across all four wellness dimensions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Psychological well-being demonstrated fastest gains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High adherence correlated with improved outcomes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Prediction error remained within acceptable bounds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81407" y="3625572"/>
            <a:ext cx="3644265" cy="37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Research Contributions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781407" y="4269343"/>
            <a:ext cx="13067586" cy="103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First computational framework integrating Yoga, Ayurveda, and AI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Quantitative measurement model for traditional knowledge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Predictive wellness paradigm replacing reactive healthcare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81407" y="5570220"/>
            <a:ext cx="4201478" cy="37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Future Research Directions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781407" y="6213991"/>
            <a:ext cx="13067586" cy="1399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Integration with wearable biosensors and IoT devices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Large-scale multi-center validation studies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Community health and institutional deployment models</a:t>
            </a:r>
            <a:endParaRPr lang="en-US" sz="1550" dirty="0"/>
          </a:p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Longitudinal analysis of sustained behavioral changes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2026-04-22T10:11:20Z</dcterms:created>
  <dcterms:modified xsi:type="dcterms:W3CDTF">2026-04-22T10:11:20Z</dcterms:modified>
</cp:coreProperties>
</file>